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3" r:id="rId1"/>
    <p:sldMasterId id="2147483816" r:id="rId2"/>
  </p:sldMasterIdLst>
  <p:notesMasterIdLst>
    <p:notesMasterId r:id="rId23"/>
  </p:notesMasterIdLst>
  <p:sldIdLst>
    <p:sldId id="256" r:id="rId3"/>
    <p:sldId id="285" r:id="rId4"/>
    <p:sldId id="277" r:id="rId5"/>
    <p:sldId id="28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80" r:id="rId15"/>
    <p:sldId id="281" r:id="rId16"/>
    <p:sldId id="300" r:id="rId17"/>
    <p:sldId id="301" r:id="rId18"/>
    <p:sldId id="302" r:id="rId19"/>
    <p:sldId id="303" r:id="rId20"/>
    <p:sldId id="272" r:id="rId21"/>
    <p:sldId id="262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TH Sarabun New" panose="020B0500040200020003" pitchFamily="34" charset="-34"/>
      <p:regular r:id="rId38"/>
      <p:bold r:id="rId39"/>
      <p:italic r:id="rId40"/>
      <p:boldItalic r:id="rId41"/>
    </p:embeddedFont>
    <p:embeddedFont>
      <p:font typeface="TH SarabunPSK" panose="020B0500040200020003" pitchFamily="34" charset="-34"/>
      <p:regular r:id="rId42"/>
      <p:bold r:id="rId43"/>
      <p:italic r:id="rId44"/>
      <p:boldItalic r:id="rId45"/>
    </p:embeddedFont>
    <p:embeddedFont>
      <p:font typeface="Wingdings 3" panose="05040102010807070707" pitchFamily="18" charset="2"/>
      <p:regular r:id="rId46"/>
    </p:embeddedFont>
  </p:embeddedFontLst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64E3E-D55C-42D4-A3D6-2428D3BE1568}" v="19" dt="2022-07-08T00:40:28.866"/>
  </p1510:revLst>
</p1510:revInfo>
</file>

<file path=ppt/tableStyles.xml><?xml version="1.0" encoding="utf-8"?>
<a:tblStyleLst xmlns:a="http://schemas.openxmlformats.org/drawingml/2006/main" def="{CFA74751-F832-4D8F-B20C-0C73259933DE}">
  <a:tblStyle styleId="{CFA74751-F832-4D8F-B20C-0C73259933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8510" autoAdjust="0"/>
  </p:normalViewPr>
  <p:slideViewPr>
    <p:cSldViewPr>
      <p:cViewPr varScale="1">
        <p:scale>
          <a:sx n="74" d="100"/>
          <a:sy n="74" d="100"/>
        </p:scale>
        <p:origin x="10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15114-6EFF-40EF-939A-CDCC98A9B8F0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89C03D-7803-4691-8A8F-B69384465FD2}">
      <dgm:prSet/>
      <dgm:spPr/>
      <dgm:t>
        <a:bodyPr/>
        <a:lstStyle/>
        <a:p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ความเป็นมาโครงการ</a:t>
          </a:r>
          <a:endParaRPr lang="en-US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EF08961-E3ED-4795-B094-7BA6DFC5C928}" type="parTrans" cxnId="{AE3836AD-EAEC-4984-9AB5-CF9B9BFE1397}">
      <dgm:prSet/>
      <dgm:spPr/>
      <dgm:t>
        <a:bodyPr/>
        <a:lstStyle/>
        <a:p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AB3422F-0B20-461A-BDF3-6BCC73E62C67}" type="sibTrans" cxnId="{AE3836AD-EAEC-4984-9AB5-CF9B9BFE1397}">
      <dgm:prSet/>
      <dgm:spPr/>
      <dgm:t>
        <a:bodyPr/>
        <a:lstStyle/>
        <a:p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DC191A4-93D9-4BBD-B05B-E2613AF2579B}">
      <dgm:prSet/>
      <dgm:spPr/>
      <dgm:t>
        <a:bodyPr/>
        <a:lstStyle/>
        <a:p>
          <a:r>
            <a:rPr lang="th-TH" b="1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การรวบรวมข้อมูล</a:t>
          </a:r>
          <a:endParaRPr lang="en-US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C5E456C-B8ED-4D6A-9EE9-23964627BDD3}" type="parTrans" cxnId="{803E27B3-321A-4D11-9390-4CF4B52BA715}">
      <dgm:prSet/>
      <dgm:spPr/>
      <dgm:t>
        <a:bodyPr/>
        <a:lstStyle/>
        <a:p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8A83F97-0225-4E17-90F3-DCF952624F44}" type="sibTrans" cxnId="{803E27B3-321A-4D11-9390-4CF4B52BA715}">
      <dgm:prSet/>
      <dgm:spPr/>
      <dgm:t>
        <a:bodyPr/>
        <a:lstStyle/>
        <a:p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3CE4F11-E53C-424C-95A0-4E3181C8C7EE}">
      <dgm:prSet/>
      <dgm:spPr/>
      <dgm:t>
        <a:bodyPr/>
        <a:lstStyle/>
        <a:p>
          <a:r>
            <a:rPr lang="th-TH" b="1">
              <a:latin typeface="TH Sarabun New" panose="020B0500040200020003" pitchFamily="34" charset="-34"/>
              <a:cs typeface="TH Sarabun New" panose="020B0500040200020003" pitchFamily="34" charset="-34"/>
            </a:rPr>
            <a:t>แผนการดำเนินงาน</a:t>
          </a:r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AF68955-54AE-4314-A81A-3759E0018D5B}" type="parTrans" cxnId="{17F29911-6FB5-4DBC-97FF-E393ACC4D7E1}">
      <dgm:prSet/>
      <dgm:spPr/>
      <dgm:t>
        <a:bodyPr/>
        <a:lstStyle/>
        <a:p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640978B-3935-4E6A-8B5E-FD2E4F881F9A}" type="sibTrans" cxnId="{17F29911-6FB5-4DBC-97FF-E393ACC4D7E1}">
      <dgm:prSet/>
      <dgm:spPr/>
      <dgm:t>
        <a:bodyPr/>
        <a:lstStyle/>
        <a:p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7A6CAD5-2F33-4621-BEA0-A4B2123C86A9}">
      <dgm:prSet/>
      <dgm:spPr/>
      <dgm:t>
        <a:bodyPr/>
        <a:lstStyle/>
        <a:p>
          <a:r>
            <a:rPr lang="th-TH" b="1">
              <a:latin typeface="TH Sarabun New" panose="020B0500040200020003" pitchFamily="34" charset="-34"/>
              <a:cs typeface="TH Sarabun New" panose="020B0500040200020003" pitchFamily="34" charset="-34"/>
            </a:rPr>
            <a:t>แผนการวิเคราะห์ข้อมูล</a:t>
          </a:r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43071EC-4F1D-46AE-AD83-7A981D12ED1E}" type="parTrans" cxnId="{D19AA34D-3C8A-4CF0-8501-77533DFBB8A1}">
      <dgm:prSet/>
      <dgm:spPr/>
      <dgm:t>
        <a:bodyPr/>
        <a:lstStyle/>
        <a:p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7651320-ACFA-446C-BBC8-E09CB4711408}" type="sibTrans" cxnId="{D19AA34D-3C8A-4CF0-8501-77533DFBB8A1}">
      <dgm:prSet/>
      <dgm:spPr/>
      <dgm:t>
        <a:bodyPr/>
        <a:lstStyle/>
        <a:p>
          <a:endParaRPr lang="en-US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466CA3-3915-452E-8C07-06C4DB8E97AC}" type="pres">
      <dgm:prSet presAssocID="{D4E15114-6EFF-40EF-939A-CDCC98A9B8F0}" presName="vert0" presStyleCnt="0">
        <dgm:presLayoutVars>
          <dgm:dir/>
          <dgm:animOne val="branch"/>
          <dgm:animLvl val="lvl"/>
        </dgm:presLayoutVars>
      </dgm:prSet>
      <dgm:spPr/>
    </dgm:pt>
    <dgm:pt modelId="{A49CEB53-661D-4385-8815-B79D5F544679}" type="pres">
      <dgm:prSet presAssocID="{1589C03D-7803-4691-8A8F-B69384465FD2}" presName="thickLine" presStyleLbl="alignNode1" presStyleIdx="0" presStyleCnt="4"/>
      <dgm:spPr/>
    </dgm:pt>
    <dgm:pt modelId="{EF5AAFC5-6B30-46C0-9061-2CD8DEF2EEA7}" type="pres">
      <dgm:prSet presAssocID="{1589C03D-7803-4691-8A8F-B69384465FD2}" presName="horz1" presStyleCnt="0"/>
      <dgm:spPr/>
    </dgm:pt>
    <dgm:pt modelId="{458CCB34-AB76-408E-96BB-1860AE902612}" type="pres">
      <dgm:prSet presAssocID="{1589C03D-7803-4691-8A8F-B69384465FD2}" presName="tx1" presStyleLbl="revTx" presStyleIdx="0" presStyleCnt="4"/>
      <dgm:spPr/>
    </dgm:pt>
    <dgm:pt modelId="{3106EC6A-D6C2-4F02-A9A8-148FD7794158}" type="pres">
      <dgm:prSet presAssocID="{1589C03D-7803-4691-8A8F-B69384465FD2}" presName="vert1" presStyleCnt="0"/>
      <dgm:spPr/>
    </dgm:pt>
    <dgm:pt modelId="{3B6CDF4C-9248-4EE7-AB6E-F9CB8823874F}" type="pres">
      <dgm:prSet presAssocID="{DDC191A4-93D9-4BBD-B05B-E2613AF2579B}" presName="thickLine" presStyleLbl="alignNode1" presStyleIdx="1" presStyleCnt="4"/>
      <dgm:spPr/>
    </dgm:pt>
    <dgm:pt modelId="{0E3D8003-A821-41E7-8066-496478047E16}" type="pres">
      <dgm:prSet presAssocID="{DDC191A4-93D9-4BBD-B05B-E2613AF2579B}" presName="horz1" presStyleCnt="0"/>
      <dgm:spPr/>
    </dgm:pt>
    <dgm:pt modelId="{66950EA6-D9ED-4EA4-BC06-39F1881B41B0}" type="pres">
      <dgm:prSet presAssocID="{DDC191A4-93D9-4BBD-B05B-E2613AF2579B}" presName="tx1" presStyleLbl="revTx" presStyleIdx="1" presStyleCnt="4"/>
      <dgm:spPr/>
    </dgm:pt>
    <dgm:pt modelId="{768626EF-CBAC-4C76-BA0A-347DF9262E0F}" type="pres">
      <dgm:prSet presAssocID="{DDC191A4-93D9-4BBD-B05B-E2613AF2579B}" presName="vert1" presStyleCnt="0"/>
      <dgm:spPr/>
    </dgm:pt>
    <dgm:pt modelId="{9EB537D1-0FDC-4306-8C09-04992B413F06}" type="pres">
      <dgm:prSet presAssocID="{D3CE4F11-E53C-424C-95A0-4E3181C8C7EE}" presName="thickLine" presStyleLbl="alignNode1" presStyleIdx="2" presStyleCnt="4"/>
      <dgm:spPr/>
    </dgm:pt>
    <dgm:pt modelId="{0421424C-51C5-4E48-B19B-E1C138821574}" type="pres">
      <dgm:prSet presAssocID="{D3CE4F11-E53C-424C-95A0-4E3181C8C7EE}" presName="horz1" presStyleCnt="0"/>
      <dgm:spPr/>
    </dgm:pt>
    <dgm:pt modelId="{36335162-D9BF-45B8-BD64-0B6DB250CB02}" type="pres">
      <dgm:prSet presAssocID="{D3CE4F11-E53C-424C-95A0-4E3181C8C7EE}" presName="tx1" presStyleLbl="revTx" presStyleIdx="2" presStyleCnt="4"/>
      <dgm:spPr/>
    </dgm:pt>
    <dgm:pt modelId="{3A8D357D-4C3A-408F-95BF-E1A0969AE8A5}" type="pres">
      <dgm:prSet presAssocID="{D3CE4F11-E53C-424C-95A0-4E3181C8C7EE}" presName="vert1" presStyleCnt="0"/>
      <dgm:spPr/>
    </dgm:pt>
    <dgm:pt modelId="{A68B1533-FDCD-4D3E-818F-85687BD0084A}" type="pres">
      <dgm:prSet presAssocID="{D7A6CAD5-2F33-4621-BEA0-A4B2123C86A9}" presName="thickLine" presStyleLbl="alignNode1" presStyleIdx="3" presStyleCnt="4"/>
      <dgm:spPr/>
    </dgm:pt>
    <dgm:pt modelId="{2DEC43EC-E537-4A89-8FD4-6FE3D8006BBC}" type="pres">
      <dgm:prSet presAssocID="{D7A6CAD5-2F33-4621-BEA0-A4B2123C86A9}" presName="horz1" presStyleCnt="0"/>
      <dgm:spPr/>
    </dgm:pt>
    <dgm:pt modelId="{06A7B567-55C2-475E-A157-A12646F67D43}" type="pres">
      <dgm:prSet presAssocID="{D7A6CAD5-2F33-4621-BEA0-A4B2123C86A9}" presName="tx1" presStyleLbl="revTx" presStyleIdx="3" presStyleCnt="4"/>
      <dgm:spPr/>
    </dgm:pt>
    <dgm:pt modelId="{3C076654-F06A-41EB-9A10-B893CC4AB4A5}" type="pres">
      <dgm:prSet presAssocID="{D7A6CAD5-2F33-4621-BEA0-A4B2123C86A9}" presName="vert1" presStyleCnt="0"/>
      <dgm:spPr/>
    </dgm:pt>
  </dgm:ptLst>
  <dgm:cxnLst>
    <dgm:cxn modelId="{17F29911-6FB5-4DBC-97FF-E393ACC4D7E1}" srcId="{D4E15114-6EFF-40EF-939A-CDCC98A9B8F0}" destId="{D3CE4F11-E53C-424C-95A0-4E3181C8C7EE}" srcOrd="2" destOrd="0" parTransId="{8AF68955-54AE-4314-A81A-3759E0018D5B}" sibTransId="{1640978B-3935-4E6A-8B5E-FD2E4F881F9A}"/>
    <dgm:cxn modelId="{79762445-FF54-489B-A332-28E3429707D5}" type="presOf" srcId="{DDC191A4-93D9-4BBD-B05B-E2613AF2579B}" destId="{66950EA6-D9ED-4EA4-BC06-39F1881B41B0}" srcOrd="0" destOrd="0" presId="urn:microsoft.com/office/officeart/2008/layout/LinedList"/>
    <dgm:cxn modelId="{D19AA34D-3C8A-4CF0-8501-77533DFBB8A1}" srcId="{D4E15114-6EFF-40EF-939A-CDCC98A9B8F0}" destId="{D7A6CAD5-2F33-4621-BEA0-A4B2123C86A9}" srcOrd="3" destOrd="0" parTransId="{043071EC-4F1D-46AE-AD83-7A981D12ED1E}" sibTransId="{97651320-ACFA-446C-BBC8-E09CB4711408}"/>
    <dgm:cxn modelId="{01CE8654-4F24-484F-85D5-7CD43EEFB96D}" type="presOf" srcId="{D4E15114-6EFF-40EF-939A-CDCC98A9B8F0}" destId="{9D466CA3-3915-452E-8C07-06C4DB8E97AC}" srcOrd="0" destOrd="0" presId="urn:microsoft.com/office/officeart/2008/layout/LinedList"/>
    <dgm:cxn modelId="{5A8ADC76-1726-4BBD-94AE-5241D7D19093}" type="presOf" srcId="{D7A6CAD5-2F33-4621-BEA0-A4B2123C86A9}" destId="{06A7B567-55C2-475E-A157-A12646F67D43}" srcOrd="0" destOrd="0" presId="urn:microsoft.com/office/officeart/2008/layout/LinedList"/>
    <dgm:cxn modelId="{AE3836AD-EAEC-4984-9AB5-CF9B9BFE1397}" srcId="{D4E15114-6EFF-40EF-939A-CDCC98A9B8F0}" destId="{1589C03D-7803-4691-8A8F-B69384465FD2}" srcOrd="0" destOrd="0" parTransId="{3EF08961-E3ED-4795-B094-7BA6DFC5C928}" sibTransId="{BAB3422F-0B20-461A-BDF3-6BCC73E62C67}"/>
    <dgm:cxn modelId="{803E27B3-321A-4D11-9390-4CF4B52BA715}" srcId="{D4E15114-6EFF-40EF-939A-CDCC98A9B8F0}" destId="{DDC191A4-93D9-4BBD-B05B-E2613AF2579B}" srcOrd="1" destOrd="0" parTransId="{6C5E456C-B8ED-4D6A-9EE9-23964627BDD3}" sibTransId="{38A83F97-0225-4E17-90F3-DCF952624F44}"/>
    <dgm:cxn modelId="{EF86D9C4-014E-48D0-BD00-8F67BC143B8E}" type="presOf" srcId="{1589C03D-7803-4691-8A8F-B69384465FD2}" destId="{458CCB34-AB76-408E-96BB-1860AE902612}" srcOrd="0" destOrd="0" presId="urn:microsoft.com/office/officeart/2008/layout/LinedList"/>
    <dgm:cxn modelId="{11EF4DDF-166B-4938-9664-5B904C48D39A}" type="presOf" srcId="{D3CE4F11-E53C-424C-95A0-4E3181C8C7EE}" destId="{36335162-D9BF-45B8-BD64-0B6DB250CB02}" srcOrd="0" destOrd="0" presId="urn:microsoft.com/office/officeart/2008/layout/LinedList"/>
    <dgm:cxn modelId="{8D9A2D74-4C74-4882-BE62-50C78315D70A}" type="presParOf" srcId="{9D466CA3-3915-452E-8C07-06C4DB8E97AC}" destId="{A49CEB53-661D-4385-8815-B79D5F544679}" srcOrd="0" destOrd="0" presId="urn:microsoft.com/office/officeart/2008/layout/LinedList"/>
    <dgm:cxn modelId="{05949C81-FE13-4E1F-849D-C89CB026F892}" type="presParOf" srcId="{9D466CA3-3915-452E-8C07-06C4DB8E97AC}" destId="{EF5AAFC5-6B30-46C0-9061-2CD8DEF2EEA7}" srcOrd="1" destOrd="0" presId="urn:microsoft.com/office/officeart/2008/layout/LinedList"/>
    <dgm:cxn modelId="{1685874F-D595-452C-A40A-5918383AF4FE}" type="presParOf" srcId="{EF5AAFC5-6B30-46C0-9061-2CD8DEF2EEA7}" destId="{458CCB34-AB76-408E-96BB-1860AE902612}" srcOrd="0" destOrd="0" presId="urn:microsoft.com/office/officeart/2008/layout/LinedList"/>
    <dgm:cxn modelId="{52FC4136-4DC0-4E0D-85B9-B6099F4624DE}" type="presParOf" srcId="{EF5AAFC5-6B30-46C0-9061-2CD8DEF2EEA7}" destId="{3106EC6A-D6C2-4F02-A9A8-148FD7794158}" srcOrd="1" destOrd="0" presId="urn:microsoft.com/office/officeart/2008/layout/LinedList"/>
    <dgm:cxn modelId="{EFC25CD8-12EF-479C-B760-9C00A667FAD2}" type="presParOf" srcId="{9D466CA3-3915-452E-8C07-06C4DB8E97AC}" destId="{3B6CDF4C-9248-4EE7-AB6E-F9CB8823874F}" srcOrd="2" destOrd="0" presId="urn:microsoft.com/office/officeart/2008/layout/LinedList"/>
    <dgm:cxn modelId="{B8E6FAC4-2BD4-42F0-B586-5DF4032C2D5F}" type="presParOf" srcId="{9D466CA3-3915-452E-8C07-06C4DB8E97AC}" destId="{0E3D8003-A821-41E7-8066-496478047E16}" srcOrd="3" destOrd="0" presId="urn:microsoft.com/office/officeart/2008/layout/LinedList"/>
    <dgm:cxn modelId="{419F7D22-22E1-439A-BC3B-2E008AA061EF}" type="presParOf" srcId="{0E3D8003-A821-41E7-8066-496478047E16}" destId="{66950EA6-D9ED-4EA4-BC06-39F1881B41B0}" srcOrd="0" destOrd="0" presId="urn:microsoft.com/office/officeart/2008/layout/LinedList"/>
    <dgm:cxn modelId="{1229E77F-1B30-48F4-96D9-DF697C728847}" type="presParOf" srcId="{0E3D8003-A821-41E7-8066-496478047E16}" destId="{768626EF-CBAC-4C76-BA0A-347DF9262E0F}" srcOrd="1" destOrd="0" presId="urn:microsoft.com/office/officeart/2008/layout/LinedList"/>
    <dgm:cxn modelId="{F8082468-9EEA-4AE8-99DD-6F529CFD744A}" type="presParOf" srcId="{9D466CA3-3915-452E-8C07-06C4DB8E97AC}" destId="{9EB537D1-0FDC-4306-8C09-04992B413F06}" srcOrd="4" destOrd="0" presId="urn:microsoft.com/office/officeart/2008/layout/LinedList"/>
    <dgm:cxn modelId="{D3C3114B-06BA-40B7-BE14-94A2040B235F}" type="presParOf" srcId="{9D466CA3-3915-452E-8C07-06C4DB8E97AC}" destId="{0421424C-51C5-4E48-B19B-E1C138821574}" srcOrd="5" destOrd="0" presId="urn:microsoft.com/office/officeart/2008/layout/LinedList"/>
    <dgm:cxn modelId="{BC0D310E-4B57-4420-B6D5-335B12DA9AC2}" type="presParOf" srcId="{0421424C-51C5-4E48-B19B-E1C138821574}" destId="{36335162-D9BF-45B8-BD64-0B6DB250CB02}" srcOrd="0" destOrd="0" presId="urn:microsoft.com/office/officeart/2008/layout/LinedList"/>
    <dgm:cxn modelId="{A89BBB5B-059B-4A09-8FED-66FF05DCF911}" type="presParOf" srcId="{0421424C-51C5-4E48-B19B-E1C138821574}" destId="{3A8D357D-4C3A-408F-95BF-E1A0969AE8A5}" srcOrd="1" destOrd="0" presId="urn:microsoft.com/office/officeart/2008/layout/LinedList"/>
    <dgm:cxn modelId="{62BD45F8-1499-4F8B-8064-710B7B50977D}" type="presParOf" srcId="{9D466CA3-3915-452E-8C07-06C4DB8E97AC}" destId="{A68B1533-FDCD-4D3E-818F-85687BD0084A}" srcOrd="6" destOrd="0" presId="urn:microsoft.com/office/officeart/2008/layout/LinedList"/>
    <dgm:cxn modelId="{79ED3495-DF32-493A-A50A-DF80F75BB492}" type="presParOf" srcId="{9D466CA3-3915-452E-8C07-06C4DB8E97AC}" destId="{2DEC43EC-E537-4A89-8FD4-6FE3D8006BBC}" srcOrd="7" destOrd="0" presId="urn:microsoft.com/office/officeart/2008/layout/LinedList"/>
    <dgm:cxn modelId="{E897D7D8-CD2B-4125-819A-5ED21A46D5DD}" type="presParOf" srcId="{2DEC43EC-E537-4A89-8FD4-6FE3D8006BBC}" destId="{06A7B567-55C2-475E-A157-A12646F67D43}" srcOrd="0" destOrd="0" presId="urn:microsoft.com/office/officeart/2008/layout/LinedList"/>
    <dgm:cxn modelId="{36A35C0C-57A6-4D0F-AD3A-A33D317609B7}" type="presParOf" srcId="{2DEC43EC-E537-4A89-8FD4-6FE3D8006BBC}" destId="{3C076654-F06A-41EB-9A10-B893CC4AB4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C7235-3937-47D4-9E82-68309B7E2D37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FB0A4EF-2BCE-4408-9D50-E8A066D7BEC5}">
      <dgm:prSet custT="1"/>
      <dgm:spPr/>
      <dgm:t>
        <a:bodyPr/>
        <a:lstStyle/>
        <a:p>
          <a:r>
            <a:rPr lang="th-TH" sz="1600" b="1">
              <a:latin typeface="TH Sarabun New" panose="020B0500040200020003" pitchFamily="34" charset="-34"/>
              <a:cs typeface="TH Sarabun New" panose="020B0500040200020003" pitchFamily="34" charset="-34"/>
            </a:rPr>
            <a:t>เพื่อศึกษาประเภท ปริมาณ แหล่งกำเนิดกากของเสียอุตสาหกรรมจากกระบวนการดำเนินงานเทคโนโลยี และ/หรือ ทางเลือกการนำกากของเสียที่เกิดขึ้นไปใช้ประโยชน์ในกิจกรรมอื่น ๆ </a:t>
          </a:r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71F2711-3E2B-4690-8CE0-D776AE3A1778}" type="parTrans" cxnId="{0CA7CEF0-EFAD-4DBF-AD68-EFECEDAA999E}">
      <dgm:prSet/>
      <dgm:spPr/>
      <dgm:t>
        <a:bodyPr/>
        <a:lstStyle/>
        <a:p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DEE5A30-849A-45E9-9BB3-97062250F317}" type="sibTrans" cxnId="{0CA7CEF0-EFAD-4DBF-AD68-EFECEDAA999E}">
      <dgm:prSet/>
      <dgm:spPr/>
      <dgm:t>
        <a:bodyPr/>
        <a:lstStyle/>
        <a:p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D8B8B3E-9811-4187-9BBB-266830486612}">
      <dgm:prSet custT="1"/>
      <dgm:spPr/>
      <dgm:t>
        <a:bodyPr/>
        <a:lstStyle/>
        <a:p>
          <a:r>
            <a:rPr lang="th-TH" sz="1600" b="1">
              <a:latin typeface="TH Sarabun New" panose="020B0500040200020003" pitchFamily="34" charset="-34"/>
              <a:cs typeface="TH Sarabun New" panose="020B0500040200020003" pitchFamily="34" charset="-34"/>
            </a:rPr>
            <a:t>ส่งเสริมและเพิ่มศักยภาพการใช้ประโยชน์กากของเสียให้เป็นไปตามนโยบายการใช้ทรัพยากรอย่างคุ้มค่าและลดผลกระทบต่อสิ่งแวดล้อม </a:t>
          </a:r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C2DE4F1-D7F4-41FB-A13E-19545F2042E3}" type="parTrans" cxnId="{718BB10D-6F5E-47D2-B519-80D731B795A9}">
      <dgm:prSet/>
      <dgm:spPr/>
      <dgm:t>
        <a:bodyPr/>
        <a:lstStyle/>
        <a:p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A0D0B6C-2987-4394-92F6-5985D0932DC1}" type="sibTrans" cxnId="{718BB10D-6F5E-47D2-B519-80D731B795A9}">
      <dgm:prSet/>
      <dgm:spPr/>
      <dgm:t>
        <a:bodyPr/>
        <a:lstStyle/>
        <a:p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9746C99-EED4-406D-924B-F6A415BF2CEF}">
      <dgm:prSet custT="1"/>
      <dgm:spPr/>
      <dgm:t>
        <a:bodyPr/>
        <a:lstStyle/>
        <a:p>
          <a:r>
            <a:rPr lang="th-TH" sz="1600" b="1">
              <a:latin typeface="TH Sarabun New" panose="020B0500040200020003" pitchFamily="34" charset="-34"/>
              <a:cs typeface="TH Sarabun New" panose="020B0500040200020003" pitchFamily="34" charset="-34"/>
            </a:rPr>
            <a:t>ศึกษาวิเคราะห์ข้อมูลการจัดการกากอุตสาหกรรมปัจจุบันในต่างประเทศเพื่อพัฒนาแนวทางการจัดการกากอุตสาหกรรมในประเทศไทยและนำไปประยุกต์ใช้ในอนาคต</a:t>
          </a:r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42D9B94-A619-4134-9E08-AAEA2AF89CD6}" type="parTrans" cxnId="{C2278CEE-BBDC-4862-95A4-DD2658C1E304}">
      <dgm:prSet/>
      <dgm:spPr/>
      <dgm:t>
        <a:bodyPr/>
        <a:lstStyle/>
        <a:p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AA382E4-17B0-4EC2-B790-C9EF313735F1}" type="sibTrans" cxnId="{C2278CEE-BBDC-4862-95A4-DD2658C1E304}">
      <dgm:prSet/>
      <dgm:spPr/>
      <dgm:t>
        <a:bodyPr/>
        <a:lstStyle/>
        <a:p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6F1C19D-1B71-4D18-A612-3DFD8CA212A9}">
      <dgm:prSet custT="1"/>
      <dgm:spPr/>
      <dgm:t>
        <a:bodyPr/>
        <a:lstStyle/>
        <a:p>
          <a:r>
            <a:rPr lang="th-TH" sz="1600" b="1">
              <a:latin typeface="TH Sarabun New" panose="020B0500040200020003" pitchFamily="34" charset="-34"/>
              <a:cs typeface="TH Sarabun New" panose="020B0500040200020003" pitchFamily="34" charset="-34"/>
            </a:rPr>
            <a:t>นำเสนอข้อมูลที่รวบรวมและศึกษาวิเคราะห์ได้ในรูปแบบเว็บไซต์ ฐานข้อมูลด้านกากของเสียอุตสาหกรรมทุกประเภท ที่ภาคส่วนที่เกี่ยวข้อง สามารถเข้ามาดูข้อมูล ทดลองใช้งานและนำไปใช้ในการจัดการกากอุตสาหกรรมได้อย่างถูกต้อง</a:t>
          </a:r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083E7EB-A96A-4933-8359-136C18185FAD}" type="parTrans" cxnId="{0AADA231-2131-4CF7-8987-C0F579D7054E}">
      <dgm:prSet/>
      <dgm:spPr/>
      <dgm:t>
        <a:bodyPr/>
        <a:lstStyle/>
        <a:p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6C968A8-0F3D-40B8-A968-35C6597EDEE2}" type="sibTrans" cxnId="{0AADA231-2131-4CF7-8987-C0F579D7054E}">
      <dgm:prSet/>
      <dgm:spPr/>
      <dgm:t>
        <a:bodyPr/>
        <a:lstStyle/>
        <a:p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59B76E5-7EEC-462A-800B-FA5150C462F6}">
      <dgm:prSet custT="1"/>
      <dgm:spPr/>
      <dgm:t>
        <a:bodyPr/>
        <a:lstStyle/>
        <a:p>
          <a:r>
            <a:rPr lang="th-TH" sz="1600" b="1">
              <a:latin typeface="TH Sarabun New" panose="020B0500040200020003" pitchFamily="34" charset="-34"/>
              <a:cs typeface="TH Sarabun New" panose="020B0500040200020003" pitchFamily="34" charset="-34"/>
            </a:rPr>
            <a:t>เพื่อส่งเสริมการหมุนเวียนใช้ประโยชน์กากของเสียและลดปริมาณของเสียที่ต้องกำจัดตามแนวคิดเศรษฐกิจหมุนเวียน (</a:t>
          </a:r>
          <a:r>
            <a:rPr lang="en-US" sz="1600" b="1">
              <a:latin typeface="TH Sarabun New" panose="020B0500040200020003" pitchFamily="34" charset="-34"/>
              <a:cs typeface="TH Sarabun New" panose="020B0500040200020003" pitchFamily="34" charset="-34"/>
            </a:rPr>
            <a:t>Circular Economy)</a:t>
          </a:r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30F503E-31F3-40A0-8DD2-4B1B65740136}" type="parTrans" cxnId="{0F295754-5140-4B7D-B01B-3FB596919387}">
      <dgm:prSet/>
      <dgm:spPr/>
      <dgm:t>
        <a:bodyPr/>
        <a:lstStyle/>
        <a:p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EDFA2E4-C593-4DE7-AAD2-C8370E1F8924}" type="sibTrans" cxnId="{0F295754-5140-4B7D-B01B-3FB596919387}">
      <dgm:prSet/>
      <dgm:spPr/>
      <dgm:t>
        <a:bodyPr/>
        <a:lstStyle/>
        <a:p>
          <a:endParaRPr lang="en-US" sz="16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540E739-BC3D-4CF3-B6E2-91D791A8D5B6}" type="pres">
      <dgm:prSet presAssocID="{908C7235-3937-47D4-9E82-68309B7E2D37}" presName="vert0" presStyleCnt="0">
        <dgm:presLayoutVars>
          <dgm:dir/>
          <dgm:animOne val="branch"/>
          <dgm:animLvl val="lvl"/>
        </dgm:presLayoutVars>
      </dgm:prSet>
      <dgm:spPr/>
    </dgm:pt>
    <dgm:pt modelId="{9FFBC9C1-E1CB-4F4C-8614-DC9D22308BBD}" type="pres">
      <dgm:prSet presAssocID="{5FB0A4EF-2BCE-4408-9D50-E8A066D7BEC5}" presName="thickLine" presStyleLbl="alignNode1" presStyleIdx="0" presStyleCnt="5"/>
      <dgm:spPr/>
    </dgm:pt>
    <dgm:pt modelId="{E102223B-7169-4DB8-B540-22A64AB01683}" type="pres">
      <dgm:prSet presAssocID="{5FB0A4EF-2BCE-4408-9D50-E8A066D7BEC5}" presName="horz1" presStyleCnt="0"/>
      <dgm:spPr/>
    </dgm:pt>
    <dgm:pt modelId="{356FDF4E-E8E6-4AD3-9E1B-732538D33980}" type="pres">
      <dgm:prSet presAssocID="{5FB0A4EF-2BCE-4408-9D50-E8A066D7BEC5}" presName="tx1" presStyleLbl="revTx" presStyleIdx="0" presStyleCnt="5"/>
      <dgm:spPr/>
    </dgm:pt>
    <dgm:pt modelId="{EB746641-D693-4901-ABB2-5FAE6EC72BC1}" type="pres">
      <dgm:prSet presAssocID="{5FB0A4EF-2BCE-4408-9D50-E8A066D7BEC5}" presName="vert1" presStyleCnt="0"/>
      <dgm:spPr/>
    </dgm:pt>
    <dgm:pt modelId="{B2059918-E647-41D0-97F1-46DE3C579FE1}" type="pres">
      <dgm:prSet presAssocID="{BD8B8B3E-9811-4187-9BBB-266830486612}" presName="thickLine" presStyleLbl="alignNode1" presStyleIdx="1" presStyleCnt="5"/>
      <dgm:spPr/>
    </dgm:pt>
    <dgm:pt modelId="{C855A066-5969-4BA7-A7CB-28BEECC0788C}" type="pres">
      <dgm:prSet presAssocID="{BD8B8B3E-9811-4187-9BBB-266830486612}" presName="horz1" presStyleCnt="0"/>
      <dgm:spPr/>
    </dgm:pt>
    <dgm:pt modelId="{64384771-67F9-4404-9836-C866EEB8E19A}" type="pres">
      <dgm:prSet presAssocID="{BD8B8B3E-9811-4187-9BBB-266830486612}" presName="tx1" presStyleLbl="revTx" presStyleIdx="1" presStyleCnt="5"/>
      <dgm:spPr/>
    </dgm:pt>
    <dgm:pt modelId="{135097D7-FBE4-4356-8EA2-61CB461C6302}" type="pres">
      <dgm:prSet presAssocID="{BD8B8B3E-9811-4187-9BBB-266830486612}" presName="vert1" presStyleCnt="0"/>
      <dgm:spPr/>
    </dgm:pt>
    <dgm:pt modelId="{3029F8BA-122D-4974-99D1-209FC2F8570B}" type="pres">
      <dgm:prSet presAssocID="{B9746C99-EED4-406D-924B-F6A415BF2CEF}" presName="thickLine" presStyleLbl="alignNode1" presStyleIdx="2" presStyleCnt="5"/>
      <dgm:spPr/>
    </dgm:pt>
    <dgm:pt modelId="{E0189D74-3F98-41C5-A2BB-EFFCB1AEC2C4}" type="pres">
      <dgm:prSet presAssocID="{B9746C99-EED4-406D-924B-F6A415BF2CEF}" presName="horz1" presStyleCnt="0"/>
      <dgm:spPr/>
    </dgm:pt>
    <dgm:pt modelId="{C510892F-BC3D-416F-B5F9-67583BED712B}" type="pres">
      <dgm:prSet presAssocID="{B9746C99-EED4-406D-924B-F6A415BF2CEF}" presName="tx1" presStyleLbl="revTx" presStyleIdx="2" presStyleCnt="5"/>
      <dgm:spPr/>
    </dgm:pt>
    <dgm:pt modelId="{2850C532-BB8E-47DB-8311-9063FF5FED58}" type="pres">
      <dgm:prSet presAssocID="{B9746C99-EED4-406D-924B-F6A415BF2CEF}" presName="vert1" presStyleCnt="0"/>
      <dgm:spPr/>
    </dgm:pt>
    <dgm:pt modelId="{F13043A1-BD19-4FA8-8D8D-297540E6455A}" type="pres">
      <dgm:prSet presAssocID="{66F1C19D-1B71-4D18-A612-3DFD8CA212A9}" presName="thickLine" presStyleLbl="alignNode1" presStyleIdx="3" presStyleCnt="5"/>
      <dgm:spPr/>
    </dgm:pt>
    <dgm:pt modelId="{12EE4561-093F-4968-95B4-70BAC1C5C45F}" type="pres">
      <dgm:prSet presAssocID="{66F1C19D-1B71-4D18-A612-3DFD8CA212A9}" presName="horz1" presStyleCnt="0"/>
      <dgm:spPr/>
    </dgm:pt>
    <dgm:pt modelId="{24A75256-9A77-4F82-8F7D-593E16255D2B}" type="pres">
      <dgm:prSet presAssocID="{66F1C19D-1B71-4D18-A612-3DFD8CA212A9}" presName="tx1" presStyleLbl="revTx" presStyleIdx="3" presStyleCnt="5"/>
      <dgm:spPr/>
    </dgm:pt>
    <dgm:pt modelId="{82D1AA28-600A-43C7-B275-4F1A094BCDA3}" type="pres">
      <dgm:prSet presAssocID="{66F1C19D-1B71-4D18-A612-3DFD8CA212A9}" presName="vert1" presStyleCnt="0"/>
      <dgm:spPr/>
    </dgm:pt>
    <dgm:pt modelId="{41BE6DB2-AAF2-48FB-BEF2-C6CA85F38CA8}" type="pres">
      <dgm:prSet presAssocID="{759B76E5-7EEC-462A-800B-FA5150C462F6}" presName="thickLine" presStyleLbl="alignNode1" presStyleIdx="4" presStyleCnt="5"/>
      <dgm:spPr/>
    </dgm:pt>
    <dgm:pt modelId="{5753DB21-8151-444D-90DB-050D97690B00}" type="pres">
      <dgm:prSet presAssocID="{759B76E5-7EEC-462A-800B-FA5150C462F6}" presName="horz1" presStyleCnt="0"/>
      <dgm:spPr/>
    </dgm:pt>
    <dgm:pt modelId="{301010ED-EBE6-41CD-8A97-EA0BEB60DDF5}" type="pres">
      <dgm:prSet presAssocID="{759B76E5-7EEC-462A-800B-FA5150C462F6}" presName="tx1" presStyleLbl="revTx" presStyleIdx="4" presStyleCnt="5"/>
      <dgm:spPr/>
    </dgm:pt>
    <dgm:pt modelId="{1613A03F-2105-4929-894D-7AD0674E5ADF}" type="pres">
      <dgm:prSet presAssocID="{759B76E5-7EEC-462A-800B-FA5150C462F6}" presName="vert1" presStyleCnt="0"/>
      <dgm:spPr/>
    </dgm:pt>
  </dgm:ptLst>
  <dgm:cxnLst>
    <dgm:cxn modelId="{718BB10D-6F5E-47D2-B519-80D731B795A9}" srcId="{908C7235-3937-47D4-9E82-68309B7E2D37}" destId="{BD8B8B3E-9811-4187-9BBB-266830486612}" srcOrd="1" destOrd="0" parTransId="{1C2DE4F1-D7F4-41FB-A13E-19545F2042E3}" sibTransId="{3A0D0B6C-2987-4394-92F6-5985D0932DC1}"/>
    <dgm:cxn modelId="{441D1214-2768-4231-87C4-A63F79F34A0A}" type="presOf" srcId="{5FB0A4EF-2BCE-4408-9D50-E8A066D7BEC5}" destId="{356FDF4E-E8E6-4AD3-9E1B-732538D33980}" srcOrd="0" destOrd="0" presId="urn:microsoft.com/office/officeart/2008/layout/LinedList"/>
    <dgm:cxn modelId="{0AADA231-2131-4CF7-8987-C0F579D7054E}" srcId="{908C7235-3937-47D4-9E82-68309B7E2D37}" destId="{66F1C19D-1B71-4D18-A612-3DFD8CA212A9}" srcOrd="3" destOrd="0" parTransId="{8083E7EB-A96A-4933-8359-136C18185FAD}" sibTransId="{E6C968A8-0F3D-40B8-A968-35C6597EDEE2}"/>
    <dgm:cxn modelId="{0F295754-5140-4B7D-B01B-3FB596919387}" srcId="{908C7235-3937-47D4-9E82-68309B7E2D37}" destId="{759B76E5-7EEC-462A-800B-FA5150C462F6}" srcOrd="4" destOrd="0" parTransId="{F30F503E-31F3-40A0-8DD2-4B1B65740136}" sibTransId="{3EDFA2E4-C593-4DE7-AAD2-C8370E1F8924}"/>
    <dgm:cxn modelId="{51BA8888-03EB-460A-8E04-D5D0F4096AD1}" type="presOf" srcId="{759B76E5-7EEC-462A-800B-FA5150C462F6}" destId="{301010ED-EBE6-41CD-8A97-EA0BEB60DDF5}" srcOrd="0" destOrd="0" presId="urn:microsoft.com/office/officeart/2008/layout/LinedList"/>
    <dgm:cxn modelId="{F48588A7-FB39-4F34-8641-83E0158D66CD}" type="presOf" srcId="{66F1C19D-1B71-4D18-A612-3DFD8CA212A9}" destId="{24A75256-9A77-4F82-8F7D-593E16255D2B}" srcOrd="0" destOrd="0" presId="urn:microsoft.com/office/officeart/2008/layout/LinedList"/>
    <dgm:cxn modelId="{5C21D8C8-527E-4192-8F96-BB53962CE5BF}" type="presOf" srcId="{908C7235-3937-47D4-9E82-68309B7E2D37}" destId="{A540E739-BC3D-4CF3-B6E2-91D791A8D5B6}" srcOrd="0" destOrd="0" presId="urn:microsoft.com/office/officeart/2008/layout/LinedList"/>
    <dgm:cxn modelId="{F8C4E1C8-8A1B-4C85-A7AD-D37F6A3C75DD}" type="presOf" srcId="{B9746C99-EED4-406D-924B-F6A415BF2CEF}" destId="{C510892F-BC3D-416F-B5F9-67583BED712B}" srcOrd="0" destOrd="0" presId="urn:microsoft.com/office/officeart/2008/layout/LinedList"/>
    <dgm:cxn modelId="{041315E8-2FF7-4804-9867-4AA94F4CD303}" type="presOf" srcId="{BD8B8B3E-9811-4187-9BBB-266830486612}" destId="{64384771-67F9-4404-9836-C866EEB8E19A}" srcOrd="0" destOrd="0" presId="urn:microsoft.com/office/officeart/2008/layout/LinedList"/>
    <dgm:cxn modelId="{C2278CEE-BBDC-4862-95A4-DD2658C1E304}" srcId="{908C7235-3937-47D4-9E82-68309B7E2D37}" destId="{B9746C99-EED4-406D-924B-F6A415BF2CEF}" srcOrd="2" destOrd="0" parTransId="{942D9B94-A619-4134-9E08-AAEA2AF89CD6}" sibTransId="{DAA382E4-17B0-4EC2-B790-C9EF313735F1}"/>
    <dgm:cxn modelId="{0CA7CEF0-EFAD-4DBF-AD68-EFECEDAA999E}" srcId="{908C7235-3937-47D4-9E82-68309B7E2D37}" destId="{5FB0A4EF-2BCE-4408-9D50-E8A066D7BEC5}" srcOrd="0" destOrd="0" parTransId="{671F2711-3E2B-4690-8CE0-D776AE3A1778}" sibTransId="{4DEE5A30-849A-45E9-9BB3-97062250F317}"/>
    <dgm:cxn modelId="{F419AD37-106D-48C1-91FF-672EA1ED66B5}" type="presParOf" srcId="{A540E739-BC3D-4CF3-B6E2-91D791A8D5B6}" destId="{9FFBC9C1-E1CB-4F4C-8614-DC9D22308BBD}" srcOrd="0" destOrd="0" presId="urn:microsoft.com/office/officeart/2008/layout/LinedList"/>
    <dgm:cxn modelId="{AAB16904-8AA1-465F-BD12-79FB462F164F}" type="presParOf" srcId="{A540E739-BC3D-4CF3-B6E2-91D791A8D5B6}" destId="{E102223B-7169-4DB8-B540-22A64AB01683}" srcOrd="1" destOrd="0" presId="urn:microsoft.com/office/officeart/2008/layout/LinedList"/>
    <dgm:cxn modelId="{79F7C8F7-147B-4D9D-89E6-899061B42DC7}" type="presParOf" srcId="{E102223B-7169-4DB8-B540-22A64AB01683}" destId="{356FDF4E-E8E6-4AD3-9E1B-732538D33980}" srcOrd="0" destOrd="0" presId="urn:microsoft.com/office/officeart/2008/layout/LinedList"/>
    <dgm:cxn modelId="{134F1244-1713-4BEE-94E4-4BD3A4262DB9}" type="presParOf" srcId="{E102223B-7169-4DB8-B540-22A64AB01683}" destId="{EB746641-D693-4901-ABB2-5FAE6EC72BC1}" srcOrd="1" destOrd="0" presId="urn:microsoft.com/office/officeart/2008/layout/LinedList"/>
    <dgm:cxn modelId="{E5329465-DB35-49F5-90F4-3FB8B2BE93F0}" type="presParOf" srcId="{A540E739-BC3D-4CF3-B6E2-91D791A8D5B6}" destId="{B2059918-E647-41D0-97F1-46DE3C579FE1}" srcOrd="2" destOrd="0" presId="urn:microsoft.com/office/officeart/2008/layout/LinedList"/>
    <dgm:cxn modelId="{579A055F-68D4-4D77-979A-B0778971C132}" type="presParOf" srcId="{A540E739-BC3D-4CF3-B6E2-91D791A8D5B6}" destId="{C855A066-5969-4BA7-A7CB-28BEECC0788C}" srcOrd="3" destOrd="0" presId="urn:microsoft.com/office/officeart/2008/layout/LinedList"/>
    <dgm:cxn modelId="{05836CDA-40A1-422D-B340-82BA6D2C8213}" type="presParOf" srcId="{C855A066-5969-4BA7-A7CB-28BEECC0788C}" destId="{64384771-67F9-4404-9836-C866EEB8E19A}" srcOrd="0" destOrd="0" presId="urn:microsoft.com/office/officeart/2008/layout/LinedList"/>
    <dgm:cxn modelId="{09216F95-6D0F-4278-9B0E-5021F474ACB5}" type="presParOf" srcId="{C855A066-5969-4BA7-A7CB-28BEECC0788C}" destId="{135097D7-FBE4-4356-8EA2-61CB461C6302}" srcOrd="1" destOrd="0" presId="urn:microsoft.com/office/officeart/2008/layout/LinedList"/>
    <dgm:cxn modelId="{B0159D49-B444-49F7-8904-1C52E99E73A8}" type="presParOf" srcId="{A540E739-BC3D-4CF3-B6E2-91D791A8D5B6}" destId="{3029F8BA-122D-4974-99D1-209FC2F8570B}" srcOrd="4" destOrd="0" presId="urn:microsoft.com/office/officeart/2008/layout/LinedList"/>
    <dgm:cxn modelId="{7A3FF99C-976B-4B46-AF2B-E525120CC9B7}" type="presParOf" srcId="{A540E739-BC3D-4CF3-B6E2-91D791A8D5B6}" destId="{E0189D74-3F98-41C5-A2BB-EFFCB1AEC2C4}" srcOrd="5" destOrd="0" presId="urn:microsoft.com/office/officeart/2008/layout/LinedList"/>
    <dgm:cxn modelId="{1D70A02F-5F2D-444B-B7C9-96D88A12ED57}" type="presParOf" srcId="{E0189D74-3F98-41C5-A2BB-EFFCB1AEC2C4}" destId="{C510892F-BC3D-416F-B5F9-67583BED712B}" srcOrd="0" destOrd="0" presId="urn:microsoft.com/office/officeart/2008/layout/LinedList"/>
    <dgm:cxn modelId="{994F8AD6-14BE-4855-947D-5755E0AEC777}" type="presParOf" srcId="{E0189D74-3F98-41C5-A2BB-EFFCB1AEC2C4}" destId="{2850C532-BB8E-47DB-8311-9063FF5FED58}" srcOrd="1" destOrd="0" presId="urn:microsoft.com/office/officeart/2008/layout/LinedList"/>
    <dgm:cxn modelId="{938BF511-2EC2-4B78-B081-3941BF1FF22B}" type="presParOf" srcId="{A540E739-BC3D-4CF3-B6E2-91D791A8D5B6}" destId="{F13043A1-BD19-4FA8-8D8D-297540E6455A}" srcOrd="6" destOrd="0" presId="urn:microsoft.com/office/officeart/2008/layout/LinedList"/>
    <dgm:cxn modelId="{B02B4198-5794-4177-B2A3-852A4AA38841}" type="presParOf" srcId="{A540E739-BC3D-4CF3-B6E2-91D791A8D5B6}" destId="{12EE4561-093F-4968-95B4-70BAC1C5C45F}" srcOrd="7" destOrd="0" presId="urn:microsoft.com/office/officeart/2008/layout/LinedList"/>
    <dgm:cxn modelId="{5C493419-1507-413F-8ECF-FADFE42A90BC}" type="presParOf" srcId="{12EE4561-093F-4968-95B4-70BAC1C5C45F}" destId="{24A75256-9A77-4F82-8F7D-593E16255D2B}" srcOrd="0" destOrd="0" presId="urn:microsoft.com/office/officeart/2008/layout/LinedList"/>
    <dgm:cxn modelId="{CFD7C1C3-7A79-44B2-B83B-0116AAD137A8}" type="presParOf" srcId="{12EE4561-093F-4968-95B4-70BAC1C5C45F}" destId="{82D1AA28-600A-43C7-B275-4F1A094BCDA3}" srcOrd="1" destOrd="0" presId="urn:microsoft.com/office/officeart/2008/layout/LinedList"/>
    <dgm:cxn modelId="{F3DE556E-4B86-47CA-8019-A8B06862D350}" type="presParOf" srcId="{A540E739-BC3D-4CF3-B6E2-91D791A8D5B6}" destId="{41BE6DB2-AAF2-48FB-BEF2-C6CA85F38CA8}" srcOrd="8" destOrd="0" presId="urn:microsoft.com/office/officeart/2008/layout/LinedList"/>
    <dgm:cxn modelId="{917F3275-274C-4023-A434-7B75EFCDB6DC}" type="presParOf" srcId="{A540E739-BC3D-4CF3-B6E2-91D791A8D5B6}" destId="{5753DB21-8151-444D-90DB-050D97690B00}" srcOrd="9" destOrd="0" presId="urn:microsoft.com/office/officeart/2008/layout/LinedList"/>
    <dgm:cxn modelId="{6208AEAE-3CF0-4323-9F71-3DE1996676D5}" type="presParOf" srcId="{5753DB21-8151-444D-90DB-050D97690B00}" destId="{301010ED-EBE6-41CD-8A97-EA0BEB60DDF5}" srcOrd="0" destOrd="0" presId="urn:microsoft.com/office/officeart/2008/layout/LinedList"/>
    <dgm:cxn modelId="{809E401B-19BD-4FAC-8B49-91B5073B0CCA}" type="presParOf" srcId="{5753DB21-8151-444D-90DB-050D97690B00}" destId="{1613A03F-2105-4929-894D-7AD0674E5A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BB5589-89EF-472F-A318-17EC4566EAE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67047E8-B375-405C-A636-9CA345B70875}">
      <dgm:prSet/>
      <dgm:spPr/>
      <dgm:t>
        <a:bodyPr/>
        <a:lstStyle/>
        <a:p>
          <a:r>
            <a:rPr lang="th-TH"/>
            <a:t>ฐานข้อมูลเปิดที่รวบรวมข้อมูลลักษณะกากอุตสาหกรรม หรือแพลตฟอร์มการจัดการกากฯ ในรูปแบบเว็บไซต์ (ฐานข้อมูลดูแลโดยกลุ่มฯ)</a:t>
          </a:r>
          <a:endParaRPr lang="en-US"/>
        </a:p>
      </dgm:t>
    </dgm:pt>
    <dgm:pt modelId="{B83BDCDC-CF70-427B-8795-CC1BED554805}" type="parTrans" cxnId="{DB2B4AFC-76F7-467B-9ACA-1721C62969FB}">
      <dgm:prSet/>
      <dgm:spPr/>
      <dgm:t>
        <a:bodyPr/>
        <a:lstStyle/>
        <a:p>
          <a:endParaRPr lang="en-US"/>
        </a:p>
      </dgm:t>
    </dgm:pt>
    <dgm:pt modelId="{B2F0EBF7-9780-41D4-AFD7-636F7599CF78}" type="sibTrans" cxnId="{DB2B4AFC-76F7-467B-9ACA-1721C62969FB}">
      <dgm:prSet/>
      <dgm:spPr/>
      <dgm:t>
        <a:bodyPr/>
        <a:lstStyle/>
        <a:p>
          <a:endParaRPr lang="en-US"/>
        </a:p>
      </dgm:t>
    </dgm:pt>
    <dgm:pt modelId="{3B3459A1-FCBF-47F5-8B66-C79997286AD5}">
      <dgm:prSet/>
      <dgm:spPr/>
      <dgm:t>
        <a:bodyPr/>
        <a:lstStyle/>
        <a:p>
          <a:r>
            <a:rPr lang="en-US"/>
            <a:t>MOU</a:t>
          </a:r>
          <a:r>
            <a:rPr lang="th-TH"/>
            <a:t> ระหว่างผู้ประกอบการที่สนใจนำกากฯ ของอุตสาหกรรมหนึ่ง ๆ ไปใช้ต่อ</a:t>
          </a:r>
          <a:endParaRPr lang="en-US"/>
        </a:p>
      </dgm:t>
    </dgm:pt>
    <dgm:pt modelId="{1E6E28B3-E070-4BD7-8B8D-EEFC64D31479}" type="parTrans" cxnId="{3501AB4A-025B-4DE3-B9C9-EE5BD30988AC}">
      <dgm:prSet/>
      <dgm:spPr/>
      <dgm:t>
        <a:bodyPr/>
        <a:lstStyle/>
        <a:p>
          <a:endParaRPr lang="en-US"/>
        </a:p>
      </dgm:t>
    </dgm:pt>
    <dgm:pt modelId="{9F5C3FC8-354D-44EF-AE7D-27AA54C60854}" type="sibTrans" cxnId="{3501AB4A-025B-4DE3-B9C9-EE5BD30988AC}">
      <dgm:prSet/>
      <dgm:spPr/>
      <dgm:t>
        <a:bodyPr/>
        <a:lstStyle/>
        <a:p>
          <a:endParaRPr lang="en-US"/>
        </a:p>
      </dgm:t>
    </dgm:pt>
    <dgm:pt modelId="{DEA2F84C-2A65-4687-BDBE-89AA11627086}" type="pres">
      <dgm:prSet presAssocID="{97BB5589-89EF-472F-A318-17EC4566EAE7}" presName="root" presStyleCnt="0">
        <dgm:presLayoutVars>
          <dgm:dir/>
          <dgm:resizeHandles val="exact"/>
        </dgm:presLayoutVars>
      </dgm:prSet>
      <dgm:spPr/>
    </dgm:pt>
    <dgm:pt modelId="{87CC391F-868C-4CC4-993A-87096D58052D}" type="pres">
      <dgm:prSet presAssocID="{F67047E8-B375-405C-A636-9CA345B70875}" presName="compNode" presStyleCnt="0"/>
      <dgm:spPr/>
    </dgm:pt>
    <dgm:pt modelId="{79BF1A6B-EF96-4AE4-967D-861E0E6A31B0}" type="pres">
      <dgm:prSet presAssocID="{F67047E8-B375-405C-A636-9CA345B7087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4F182E6-7A50-421F-A55B-8A492FAB62B1}" type="pres">
      <dgm:prSet presAssocID="{F67047E8-B375-405C-A636-9CA345B70875}" presName="spaceRect" presStyleCnt="0"/>
      <dgm:spPr/>
    </dgm:pt>
    <dgm:pt modelId="{5B9833B9-7680-4FE6-B6C8-38597A35843F}" type="pres">
      <dgm:prSet presAssocID="{F67047E8-B375-405C-A636-9CA345B70875}" presName="textRect" presStyleLbl="revTx" presStyleIdx="0" presStyleCnt="2">
        <dgm:presLayoutVars>
          <dgm:chMax val="1"/>
          <dgm:chPref val="1"/>
        </dgm:presLayoutVars>
      </dgm:prSet>
      <dgm:spPr/>
    </dgm:pt>
    <dgm:pt modelId="{B11EC6E4-E427-418F-BA30-440C66DD1274}" type="pres">
      <dgm:prSet presAssocID="{B2F0EBF7-9780-41D4-AFD7-636F7599CF78}" presName="sibTrans" presStyleCnt="0"/>
      <dgm:spPr/>
    </dgm:pt>
    <dgm:pt modelId="{82860722-42C8-4B1F-9B01-E500DA6A6FB4}" type="pres">
      <dgm:prSet presAssocID="{3B3459A1-FCBF-47F5-8B66-C79997286AD5}" presName="compNode" presStyleCnt="0"/>
      <dgm:spPr/>
    </dgm:pt>
    <dgm:pt modelId="{20BD2080-3DC9-479B-B051-AE9EA40AB32A}" type="pres">
      <dgm:prSet presAssocID="{3B3459A1-FCBF-47F5-8B66-C79997286A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DC23E25-301E-41E9-AC5C-1D9E07D97693}" type="pres">
      <dgm:prSet presAssocID="{3B3459A1-FCBF-47F5-8B66-C79997286AD5}" presName="spaceRect" presStyleCnt="0"/>
      <dgm:spPr/>
    </dgm:pt>
    <dgm:pt modelId="{8A033769-520E-4806-A238-D1110E9CD6B6}" type="pres">
      <dgm:prSet presAssocID="{3B3459A1-FCBF-47F5-8B66-C79997286AD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40C5627-112C-4CA2-B3EE-91DB75D03B34}" type="presOf" srcId="{97BB5589-89EF-472F-A318-17EC4566EAE7}" destId="{DEA2F84C-2A65-4687-BDBE-89AA11627086}" srcOrd="0" destOrd="0" presId="urn:microsoft.com/office/officeart/2018/2/layout/IconLabelList"/>
    <dgm:cxn modelId="{3501AB4A-025B-4DE3-B9C9-EE5BD30988AC}" srcId="{97BB5589-89EF-472F-A318-17EC4566EAE7}" destId="{3B3459A1-FCBF-47F5-8B66-C79997286AD5}" srcOrd="1" destOrd="0" parTransId="{1E6E28B3-E070-4BD7-8B8D-EEFC64D31479}" sibTransId="{9F5C3FC8-354D-44EF-AE7D-27AA54C60854}"/>
    <dgm:cxn modelId="{9134D8CB-AFF5-4480-A8ED-0B7A58786136}" type="presOf" srcId="{3B3459A1-FCBF-47F5-8B66-C79997286AD5}" destId="{8A033769-520E-4806-A238-D1110E9CD6B6}" srcOrd="0" destOrd="0" presId="urn:microsoft.com/office/officeart/2018/2/layout/IconLabelList"/>
    <dgm:cxn modelId="{C4DA53D0-9E4B-43B4-84A9-CD20F18CE42A}" type="presOf" srcId="{F67047E8-B375-405C-A636-9CA345B70875}" destId="{5B9833B9-7680-4FE6-B6C8-38597A35843F}" srcOrd="0" destOrd="0" presId="urn:microsoft.com/office/officeart/2018/2/layout/IconLabelList"/>
    <dgm:cxn modelId="{DB2B4AFC-76F7-467B-9ACA-1721C62969FB}" srcId="{97BB5589-89EF-472F-A318-17EC4566EAE7}" destId="{F67047E8-B375-405C-A636-9CA345B70875}" srcOrd="0" destOrd="0" parTransId="{B83BDCDC-CF70-427B-8795-CC1BED554805}" sibTransId="{B2F0EBF7-9780-41D4-AFD7-636F7599CF78}"/>
    <dgm:cxn modelId="{1860543B-2F3A-4F39-B13E-9002FDEB1501}" type="presParOf" srcId="{DEA2F84C-2A65-4687-BDBE-89AA11627086}" destId="{87CC391F-868C-4CC4-993A-87096D58052D}" srcOrd="0" destOrd="0" presId="urn:microsoft.com/office/officeart/2018/2/layout/IconLabelList"/>
    <dgm:cxn modelId="{57ED881F-C220-44F9-B87B-B26102FE3879}" type="presParOf" srcId="{87CC391F-868C-4CC4-993A-87096D58052D}" destId="{79BF1A6B-EF96-4AE4-967D-861E0E6A31B0}" srcOrd="0" destOrd="0" presId="urn:microsoft.com/office/officeart/2018/2/layout/IconLabelList"/>
    <dgm:cxn modelId="{DC5FE34B-5DE7-43C8-A584-2A263CA11942}" type="presParOf" srcId="{87CC391F-868C-4CC4-993A-87096D58052D}" destId="{64F182E6-7A50-421F-A55B-8A492FAB62B1}" srcOrd="1" destOrd="0" presId="urn:microsoft.com/office/officeart/2018/2/layout/IconLabelList"/>
    <dgm:cxn modelId="{3AB06660-1A8C-4BC3-A951-D70A8BA4E026}" type="presParOf" srcId="{87CC391F-868C-4CC4-993A-87096D58052D}" destId="{5B9833B9-7680-4FE6-B6C8-38597A35843F}" srcOrd="2" destOrd="0" presId="urn:microsoft.com/office/officeart/2018/2/layout/IconLabelList"/>
    <dgm:cxn modelId="{4056CDD6-AAE0-41B1-A2D9-2AA3E7FE01F0}" type="presParOf" srcId="{DEA2F84C-2A65-4687-BDBE-89AA11627086}" destId="{B11EC6E4-E427-418F-BA30-440C66DD1274}" srcOrd="1" destOrd="0" presId="urn:microsoft.com/office/officeart/2018/2/layout/IconLabelList"/>
    <dgm:cxn modelId="{A1E8E2D5-3DF3-4D92-968C-3798B86375DF}" type="presParOf" srcId="{DEA2F84C-2A65-4687-BDBE-89AA11627086}" destId="{82860722-42C8-4B1F-9B01-E500DA6A6FB4}" srcOrd="2" destOrd="0" presId="urn:microsoft.com/office/officeart/2018/2/layout/IconLabelList"/>
    <dgm:cxn modelId="{5C1ED1E2-1964-4F2F-859D-54B5CA573C4C}" type="presParOf" srcId="{82860722-42C8-4B1F-9B01-E500DA6A6FB4}" destId="{20BD2080-3DC9-479B-B051-AE9EA40AB32A}" srcOrd="0" destOrd="0" presId="urn:microsoft.com/office/officeart/2018/2/layout/IconLabelList"/>
    <dgm:cxn modelId="{59A0206E-41E0-45D3-9825-3B556EB8188B}" type="presParOf" srcId="{82860722-42C8-4B1F-9B01-E500DA6A6FB4}" destId="{7DC23E25-301E-41E9-AC5C-1D9E07D97693}" srcOrd="1" destOrd="0" presId="urn:microsoft.com/office/officeart/2018/2/layout/IconLabelList"/>
    <dgm:cxn modelId="{97A89515-7918-4EEC-B88B-876F6DAC8580}" type="presParOf" srcId="{82860722-42C8-4B1F-9B01-E500DA6A6FB4}" destId="{8A033769-520E-4806-A238-D1110E9CD6B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FC2315-C18E-4FD5-AAF5-1371236E5B7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29432E3-594A-4CDD-96D1-7F013B9571E5}">
      <dgm:prSet/>
      <dgm:spPr/>
      <dgm:t>
        <a:bodyPr/>
        <a:lstStyle/>
        <a:p>
          <a:r>
            <a:rPr lang="th-TH"/>
            <a:t>ของเสียจากอุตสาหกรรมบางชนิดสามารถนำกลับไปใช้ประโยชน์ต่อและเพิ่มมูลค่าได้</a:t>
          </a:r>
          <a:endParaRPr lang="en-US"/>
        </a:p>
      </dgm:t>
    </dgm:pt>
    <dgm:pt modelId="{D6FC8EAB-90DF-49B0-9ECE-3E59E67B08F4}" type="parTrans" cxnId="{142D9227-13A4-4F68-AC91-ABCDEE324E5D}">
      <dgm:prSet/>
      <dgm:spPr/>
      <dgm:t>
        <a:bodyPr/>
        <a:lstStyle/>
        <a:p>
          <a:endParaRPr lang="en-US"/>
        </a:p>
      </dgm:t>
    </dgm:pt>
    <dgm:pt modelId="{BE1F48C3-CCF9-4DC7-B798-D5CB33873E35}" type="sibTrans" cxnId="{142D9227-13A4-4F68-AC91-ABCDEE324E5D}">
      <dgm:prSet/>
      <dgm:spPr/>
      <dgm:t>
        <a:bodyPr/>
        <a:lstStyle/>
        <a:p>
          <a:endParaRPr lang="en-US"/>
        </a:p>
      </dgm:t>
    </dgm:pt>
    <dgm:pt modelId="{9D6501C3-50E9-4826-96A4-5782705D2459}">
      <dgm:prSet/>
      <dgm:spPr/>
      <dgm:t>
        <a:bodyPr/>
        <a:lstStyle/>
        <a:p>
          <a:r>
            <a:rPr lang="th-TH"/>
            <a:t>ช่วยลดต้นทุนในการจัดการ/กำจัดกากฯ</a:t>
          </a:r>
          <a:endParaRPr lang="en-US"/>
        </a:p>
      </dgm:t>
    </dgm:pt>
    <dgm:pt modelId="{22C17E0A-880B-483B-BABB-ED15B9FE8FEC}" type="parTrans" cxnId="{EFF46045-8596-47D3-B355-75A4404F9BF2}">
      <dgm:prSet/>
      <dgm:spPr/>
      <dgm:t>
        <a:bodyPr/>
        <a:lstStyle/>
        <a:p>
          <a:endParaRPr lang="en-US"/>
        </a:p>
      </dgm:t>
    </dgm:pt>
    <dgm:pt modelId="{A4C9A3DD-AE78-41EC-94E7-2FF8E93BC18B}" type="sibTrans" cxnId="{EFF46045-8596-47D3-B355-75A4404F9BF2}">
      <dgm:prSet/>
      <dgm:spPr/>
      <dgm:t>
        <a:bodyPr/>
        <a:lstStyle/>
        <a:p>
          <a:endParaRPr lang="en-US"/>
        </a:p>
      </dgm:t>
    </dgm:pt>
    <dgm:pt modelId="{B14A1458-4A31-4485-912C-B3C43E0A6058}">
      <dgm:prSet/>
      <dgm:spPr/>
      <dgm:t>
        <a:bodyPr/>
        <a:lstStyle/>
        <a:p>
          <a:r>
            <a:rPr lang="th-TH"/>
            <a:t>โรงงานในกลุ่มอุตสาหกรรมมีระบบการจัดการกากฯ ถูกต้องเพิ่มขึ้น</a:t>
          </a:r>
          <a:endParaRPr lang="en-US"/>
        </a:p>
      </dgm:t>
    </dgm:pt>
    <dgm:pt modelId="{B2683536-DC6A-4142-8344-F01F29081DC9}" type="parTrans" cxnId="{F06CDC41-7178-4A3F-82C1-8E4F63D3BCBF}">
      <dgm:prSet/>
      <dgm:spPr/>
      <dgm:t>
        <a:bodyPr/>
        <a:lstStyle/>
        <a:p>
          <a:endParaRPr lang="en-US"/>
        </a:p>
      </dgm:t>
    </dgm:pt>
    <dgm:pt modelId="{781A180D-3461-442C-A0BA-0C55D8B83751}" type="sibTrans" cxnId="{F06CDC41-7178-4A3F-82C1-8E4F63D3BCBF}">
      <dgm:prSet/>
      <dgm:spPr/>
      <dgm:t>
        <a:bodyPr/>
        <a:lstStyle/>
        <a:p>
          <a:endParaRPr lang="en-US"/>
        </a:p>
      </dgm:t>
    </dgm:pt>
    <dgm:pt modelId="{4E0512BA-671D-4F0C-A253-5D37D8DA0041}">
      <dgm:prSet/>
      <dgm:spPr/>
      <dgm:t>
        <a:bodyPr/>
        <a:lstStyle/>
        <a:p>
          <a:r>
            <a:rPr lang="th-TH"/>
            <a:t>โรงงานใหม่สามารถใช้เป็นแนวทางในการออกแบบการจัดการของเสียจากโรงงาน</a:t>
          </a:r>
          <a:endParaRPr lang="en-US"/>
        </a:p>
      </dgm:t>
    </dgm:pt>
    <dgm:pt modelId="{407861DA-685F-43CC-BEB4-F4BC68B701A0}" type="parTrans" cxnId="{C6A4F188-EB25-4ADF-8744-22814CDB3E81}">
      <dgm:prSet/>
      <dgm:spPr/>
      <dgm:t>
        <a:bodyPr/>
        <a:lstStyle/>
        <a:p>
          <a:endParaRPr lang="en-US"/>
        </a:p>
      </dgm:t>
    </dgm:pt>
    <dgm:pt modelId="{69EFDBBE-4838-4ED0-A696-F6CD920BFA64}" type="sibTrans" cxnId="{C6A4F188-EB25-4ADF-8744-22814CDB3E81}">
      <dgm:prSet/>
      <dgm:spPr/>
      <dgm:t>
        <a:bodyPr/>
        <a:lstStyle/>
        <a:p>
          <a:endParaRPr lang="en-US"/>
        </a:p>
      </dgm:t>
    </dgm:pt>
    <dgm:pt modelId="{5AE215DB-1EFB-4012-ADF6-2E60F7F84D60}" type="pres">
      <dgm:prSet presAssocID="{49FC2315-C18E-4FD5-AAF5-1371236E5B7B}" presName="root" presStyleCnt="0">
        <dgm:presLayoutVars>
          <dgm:dir/>
          <dgm:resizeHandles val="exact"/>
        </dgm:presLayoutVars>
      </dgm:prSet>
      <dgm:spPr/>
    </dgm:pt>
    <dgm:pt modelId="{AB71390B-F2CB-4183-B379-2F7581284121}" type="pres">
      <dgm:prSet presAssocID="{C29432E3-594A-4CDD-96D1-7F013B9571E5}" presName="compNode" presStyleCnt="0"/>
      <dgm:spPr/>
    </dgm:pt>
    <dgm:pt modelId="{EE583795-9F11-4645-9CA7-907B69768C3B}" type="pres">
      <dgm:prSet presAssocID="{C29432E3-594A-4CDD-96D1-7F013B9571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A9842C0-84D5-473B-9E37-03F4F7A3659A}" type="pres">
      <dgm:prSet presAssocID="{C29432E3-594A-4CDD-96D1-7F013B9571E5}" presName="spaceRect" presStyleCnt="0"/>
      <dgm:spPr/>
    </dgm:pt>
    <dgm:pt modelId="{8866F4B8-7C05-47FB-9DA5-0DF1CA3922CD}" type="pres">
      <dgm:prSet presAssocID="{C29432E3-594A-4CDD-96D1-7F013B9571E5}" presName="textRect" presStyleLbl="revTx" presStyleIdx="0" presStyleCnt="4">
        <dgm:presLayoutVars>
          <dgm:chMax val="1"/>
          <dgm:chPref val="1"/>
        </dgm:presLayoutVars>
      </dgm:prSet>
      <dgm:spPr/>
    </dgm:pt>
    <dgm:pt modelId="{4C5C4672-0D14-4ADC-986C-4B103BA844B6}" type="pres">
      <dgm:prSet presAssocID="{BE1F48C3-CCF9-4DC7-B798-D5CB33873E35}" presName="sibTrans" presStyleCnt="0"/>
      <dgm:spPr/>
    </dgm:pt>
    <dgm:pt modelId="{4C9F195E-C5DE-40B6-A8E6-9D5330091CC9}" type="pres">
      <dgm:prSet presAssocID="{9D6501C3-50E9-4826-96A4-5782705D2459}" presName="compNode" presStyleCnt="0"/>
      <dgm:spPr/>
    </dgm:pt>
    <dgm:pt modelId="{A739F6CE-03D6-4D9F-90CB-765207560F61}" type="pres">
      <dgm:prSet presAssocID="{9D6501C3-50E9-4826-96A4-5782705D245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F9EC03F-91BE-4C8E-B26A-7A5E211493CE}" type="pres">
      <dgm:prSet presAssocID="{9D6501C3-50E9-4826-96A4-5782705D2459}" presName="spaceRect" presStyleCnt="0"/>
      <dgm:spPr/>
    </dgm:pt>
    <dgm:pt modelId="{0BA90E2A-38B6-4D91-9DF3-53C5CF224AFE}" type="pres">
      <dgm:prSet presAssocID="{9D6501C3-50E9-4826-96A4-5782705D2459}" presName="textRect" presStyleLbl="revTx" presStyleIdx="1" presStyleCnt="4">
        <dgm:presLayoutVars>
          <dgm:chMax val="1"/>
          <dgm:chPref val="1"/>
        </dgm:presLayoutVars>
      </dgm:prSet>
      <dgm:spPr/>
    </dgm:pt>
    <dgm:pt modelId="{C6EB7723-BD0A-45EB-921E-4541A1372C5A}" type="pres">
      <dgm:prSet presAssocID="{A4C9A3DD-AE78-41EC-94E7-2FF8E93BC18B}" presName="sibTrans" presStyleCnt="0"/>
      <dgm:spPr/>
    </dgm:pt>
    <dgm:pt modelId="{2EDF3001-96F7-41C3-9171-9251BE33477C}" type="pres">
      <dgm:prSet presAssocID="{B14A1458-4A31-4485-912C-B3C43E0A6058}" presName="compNode" presStyleCnt="0"/>
      <dgm:spPr/>
    </dgm:pt>
    <dgm:pt modelId="{6398F2DF-0071-4E59-8E81-F0EB0049F2DE}" type="pres">
      <dgm:prSet presAssocID="{B14A1458-4A31-4485-912C-B3C43E0A60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E6FE7A42-47ED-486E-B3E0-11AD0E171F2D}" type="pres">
      <dgm:prSet presAssocID="{B14A1458-4A31-4485-912C-B3C43E0A6058}" presName="spaceRect" presStyleCnt="0"/>
      <dgm:spPr/>
    </dgm:pt>
    <dgm:pt modelId="{2A392031-2583-48EC-AAEE-4EBC89A26352}" type="pres">
      <dgm:prSet presAssocID="{B14A1458-4A31-4485-912C-B3C43E0A6058}" presName="textRect" presStyleLbl="revTx" presStyleIdx="2" presStyleCnt="4">
        <dgm:presLayoutVars>
          <dgm:chMax val="1"/>
          <dgm:chPref val="1"/>
        </dgm:presLayoutVars>
      </dgm:prSet>
      <dgm:spPr/>
    </dgm:pt>
    <dgm:pt modelId="{2C4F0507-9A4A-43F3-88C8-6285FBAB8674}" type="pres">
      <dgm:prSet presAssocID="{781A180D-3461-442C-A0BA-0C55D8B83751}" presName="sibTrans" presStyleCnt="0"/>
      <dgm:spPr/>
    </dgm:pt>
    <dgm:pt modelId="{3328A235-5C58-40FC-A143-2F7539CA60B5}" type="pres">
      <dgm:prSet presAssocID="{4E0512BA-671D-4F0C-A253-5D37D8DA0041}" presName="compNode" presStyleCnt="0"/>
      <dgm:spPr/>
    </dgm:pt>
    <dgm:pt modelId="{1924FCD9-F7A8-4769-AA68-E57520C5F28C}" type="pres">
      <dgm:prSet presAssocID="{4E0512BA-671D-4F0C-A253-5D37D8DA004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C99FD262-FFA3-4004-8D2C-8D850A43EA5C}" type="pres">
      <dgm:prSet presAssocID="{4E0512BA-671D-4F0C-A253-5D37D8DA0041}" presName="spaceRect" presStyleCnt="0"/>
      <dgm:spPr/>
    </dgm:pt>
    <dgm:pt modelId="{99FDD4AE-9320-46C5-910C-4EB44AAE7180}" type="pres">
      <dgm:prSet presAssocID="{4E0512BA-671D-4F0C-A253-5D37D8DA004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37F351D-DC5F-4040-A61E-0C4C91006F90}" type="presOf" srcId="{4E0512BA-671D-4F0C-A253-5D37D8DA0041}" destId="{99FDD4AE-9320-46C5-910C-4EB44AAE7180}" srcOrd="0" destOrd="0" presId="urn:microsoft.com/office/officeart/2018/2/layout/IconLabelList"/>
    <dgm:cxn modelId="{142D9227-13A4-4F68-AC91-ABCDEE324E5D}" srcId="{49FC2315-C18E-4FD5-AAF5-1371236E5B7B}" destId="{C29432E3-594A-4CDD-96D1-7F013B9571E5}" srcOrd="0" destOrd="0" parTransId="{D6FC8EAB-90DF-49B0-9ECE-3E59E67B08F4}" sibTransId="{BE1F48C3-CCF9-4DC7-B798-D5CB33873E35}"/>
    <dgm:cxn modelId="{F06CDC41-7178-4A3F-82C1-8E4F63D3BCBF}" srcId="{49FC2315-C18E-4FD5-AAF5-1371236E5B7B}" destId="{B14A1458-4A31-4485-912C-B3C43E0A6058}" srcOrd="2" destOrd="0" parTransId="{B2683536-DC6A-4142-8344-F01F29081DC9}" sibTransId="{781A180D-3461-442C-A0BA-0C55D8B83751}"/>
    <dgm:cxn modelId="{EFF46045-8596-47D3-B355-75A4404F9BF2}" srcId="{49FC2315-C18E-4FD5-AAF5-1371236E5B7B}" destId="{9D6501C3-50E9-4826-96A4-5782705D2459}" srcOrd="1" destOrd="0" parTransId="{22C17E0A-880B-483B-BABB-ED15B9FE8FEC}" sibTransId="{A4C9A3DD-AE78-41EC-94E7-2FF8E93BC18B}"/>
    <dgm:cxn modelId="{235B6359-601B-4282-A0D2-C89E99558F19}" type="presOf" srcId="{9D6501C3-50E9-4826-96A4-5782705D2459}" destId="{0BA90E2A-38B6-4D91-9DF3-53C5CF224AFE}" srcOrd="0" destOrd="0" presId="urn:microsoft.com/office/officeart/2018/2/layout/IconLabelList"/>
    <dgm:cxn modelId="{C6A4F188-EB25-4ADF-8744-22814CDB3E81}" srcId="{49FC2315-C18E-4FD5-AAF5-1371236E5B7B}" destId="{4E0512BA-671D-4F0C-A253-5D37D8DA0041}" srcOrd="3" destOrd="0" parTransId="{407861DA-685F-43CC-BEB4-F4BC68B701A0}" sibTransId="{69EFDBBE-4838-4ED0-A696-F6CD920BFA64}"/>
    <dgm:cxn modelId="{916E6DC2-CB56-4B88-879B-82B69FC8C811}" type="presOf" srcId="{49FC2315-C18E-4FD5-AAF5-1371236E5B7B}" destId="{5AE215DB-1EFB-4012-ADF6-2E60F7F84D60}" srcOrd="0" destOrd="0" presId="urn:microsoft.com/office/officeart/2018/2/layout/IconLabelList"/>
    <dgm:cxn modelId="{BEB8FDDF-CE8F-4012-8272-43D008655796}" type="presOf" srcId="{B14A1458-4A31-4485-912C-B3C43E0A6058}" destId="{2A392031-2583-48EC-AAEE-4EBC89A26352}" srcOrd="0" destOrd="0" presId="urn:microsoft.com/office/officeart/2018/2/layout/IconLabelList"/>
    <dgm:cxn modelId="{F2377EFA-4E7C-43D1-B884-7DC6E8874B34}" type="presOf" srcId="{C29432E3-594A-4CDD-96D1-7F013B9571E5}" destId="{8866F4B8-7C05-47FB-9DA5-0DF1CA3922CD}" srcOrd="0" destOrd="0" presId="urn:microsoft.com/office/officeart/2018/2/layout/IconLabelList"/>
    <dgm:cxn modelId="{4D76B908-A900-47CA-90B4-DBDA8E03DD42}" type="presParOf" srcId="{5AE215DB-1EFB-4012-ADF6-2E60F7F84D60}" destId="{AB71390B-F2CB-4183-B379-2F7581284121}" srcOrd="0" destOrd="0" presId="urn:microsoft.com/office/officeart/2018/2/layout/IconLabelList"/>
    <dgm:cxn modelId="{C695258A-A90F-4787-81E5-857758745BC8}" type="presParOf" srcId="{AB71390B-F2CB-4183-B379-2F7581284121}" destId="{EE583795-9F11-4645-9CA7-907B69768C3B}" srcOrd="0" destOrd="0" presId="urn:microsoft.com/office/officeart/2018/2/layout/IconLabelList"/>
    <dgm:cxn modelId="{C7879650-D33D-49D3-8BBF-C9A97796E639}" type="presParOf" srcId="{AB71390B-F2CB-4183-B379-2F7581284121}" destId="{0A9842C0-84D5-473B-9E37-03F4F7A3659A}" srcOrd="1" destOrd="0" presId="urn:microsoft.com/office/officeart/2018/2/layout/IconLabelList"/>
    <dgm:cxn modelId="{28C96384-E5D9-450A-AA9E-6ADE46DC4A39}" type="presParOf" srcId="{AB71390B-F2CB-4183-B379-2F7581284121}" destId="{8866F4B8-7C05-47FB-9DA5-0DF1CA3922CD}" srcOrd="2" destOrd="0" presId="urn:microsoft.com/office/officeart/2018/2/layout/IconLabelList"/>
    <dgm:cxn modelId="{1E9D40B5-6B8E-4A53-BDBD-CA3E41256CC9}" type="presParOf" srcId="{5AE215DB-1EFB-4012-ADF6-2E60F7F84D60}" destId="{4C5C4672-0D14-4ADC-986C-4B103BA844B6}" srcOrd="1" destOrd="0" presId="urn:microsoft.com/office/officeart/2018/2/layout/IconLabelList"/>
    <dgm:cxn modelId="{28518E00-0177-4813-B79C-7C71340F8AFD}" type="presParOf" srcId="{5AE215DB-1EFB-4012-ADF6-2E60F7F84D60}" destId="{4C9F195E-C5DE-40B6-A8E6-9D5330091CC9}" srcOrd="2" destOrd="0" presId="urn:microsoft.com/office/officeart/2018/2/layout/IconLabelList"/>
    <dgm:cxn modelId="{B50CB964-5AC0-41CA-A090-D485ABB15822}" type="presParOf" srcId="{4C9F195E-C5DE-40B6-A8E6-9D5330091CC9}" destId="{A739F6CE-03D6-4D9F-90CB-765207560F61}" srcOrd="0" destOrd="0" presId="urn:microsoft.com/office/officeart/2018/2/layout/IconLabelList"/>
    <dgm:cxn modelId="{1E60CCA2-AA5D-44B1-9A8A-6742C8264BD3}" type="presParOf" srcId="{4C9F195E-C5DE-40B6-A8E6-9D5330091CC9}" destId="{4F9EC03F-91BE-4C8E-B26A-7A5E211493CE}" srcOrd="1" destOrd="0" presId="urn:microsoft.com/office/officeart/2018/2/layout/IconLabelList"/>
    <dgm:cxn modelId="{CF92EC65-D393-47FF-B933-303882E3AF74}" type="presParOf" srcId="{4C9F195E-C5DE-40B6-A8E6-9D5330091CC9}" destId="{0BA90E2A-38B6-4D91-9DF3-53C5CF224AFE}" srcOrd="2" destOrd="0" presId="urn:microsoft.com/office/officeart/2018/2/layout/IconLabelList"/>
    <dgm:cxn modelId="{6AD02DC9-236C-4174-A177-66FEB259474C}" type="presParOf" srcId="{5AE215DB-1EFB-4012-ADF6-2E60F7F84D60}" destId="{C6EB7723-BD0A-45EB-921E-4541A1372C5A}" srcOrd="3" destOrd="0" presId="urn:microsoft.com/office/officeart/2018/2/layout/IconLabelList"/>
    <dgm:cxn modelId="{3A484643-E2B5-43A2-9245-D0C66A751CF4}" type="presParOf" srcId="{5AE215DB-1EFB-4012-ADF6-2E60F7F84D60}" destId="{2EDF3001-96F7-41C3-9171-9251BE33477C}" srcOrd="4" destOrd="0" presId="urn:microsoft.com/office/officeart/2018/2/layout/IconLabelList"/>
    <dgm:cxn modelId="{7234A7F0-46EC-41E4-8F58-6EC0FAEEB38F}" type="presParOf" srcId="{2EDF3001-96F7-41C3-9171-9251BE33477C}" destId="{6398F2DF-0071-4E59-8E81-F0EB0049F2DE}" srcOrd="0" destOrd="0" presId="urn:microsoft.com/office/officeart/2018/2/layout/IconLabelList"/>
    <dgm:cxn modelId="{BCB7E6A5-E813-4A49-B4D5-D116B6E50103}" type="presParOf" srcId="{2EDF3001-96F7-41C3-9171-9251BE33477C}" destId="{E6FE7A42-47ED-486E-B3E0-11AD0E171F2D}" srcOrd="1" destOrd="0" presId="urn:microsoft.com/office/officeart/2018/2/layout/IconLabelList"/>
    <dgm:cxn modelId="{C0367616-3E1C-4388-AB8D-409AF29BCDC7}" type="presParOf" srcId="{2EDF3001-96F7-41C3-9171-9251BE33477C}" destId="{2A392031-2583-48EC-AAEE-4EBC89A26352}" srcOrd="2" destOrd="0" presId="urn:microsoft.com/office/officeart/2018/2/layout/IconLabelList"/>
    <dgm:cxn modelId="{B5C63779-FB08-4A5C-B2DE-E9A921BE2FA1}" type="presParOf" srcId="{5AE215DB-1EFB-4012-ADF6-2E60F7F84D60}" destId="{2C4F0507-9A4A-43F3-88C8-6285FBAB8674}" srcOrd="5" destOrd="0" presId="urn:microsoft.com/office/officeart/2018/2/layout/IconLabelList"/>
    <dgm:cxn modelId="{831093B9-1BB2-4C62-BF17-60D9F3F7814F}" type="presParOf" srcId="{5AE215DB-1EFB-4012-ADF6-2E60F7F84D60}" destId="{3328A235-5C58-40FC-A143-2F7539CA60B5}" srcOrd="6" destOrd="0" presId="urn:microsoft.com/office/officeart/2018/2/layout/IconLabelList"/>
    <dgm:cxn modelId="{2D23D9E2-1206-40BE-91E5-2E5F0DE0CE1C}" type="presParOf" srcId="{3328A235-5C58-40FC-A143-2F7539CA60B5}" destId="{1924FCD9-F7A8-4769-AA68-E57520C5F28C}" srcOrd="0" destOrd="0" presId="urn:microsoft.com/office/officeart/2018/2/layout/IconLabelList"/>
    <dgm:cxn modelId="{A7AB7B4D-573F-4F8D-96A7-716E468A78CD}" type="presParOf" srcId="{3328A235-5C58-40FC-A143-2F7539CA60B5}" destId="{C99FD262-FFA3-4004-8D2C-8D850A43EA5C}" srcOrd="1" destOrd="0" presId="urn:microsoft.com/office/officeart/2018/2/layout/IconLabelList"/>
    <dgm:cxn modelId="{B2DFB530-3ED5-4B13-9773-C8EA09429C4F}" type="presParOf" srcId="{3328A235-5C58-40FC-A143-2F7539CA60B5}" destId="{99FDD4AE-9320-46C5-910C-4EB44AAE718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CEB53-661D-4385-8815-B79D5F544679}">
      <dsp:nvSpPr>
        <dsp:cNvPr id="0" name=""/>
        <dsp:cNvSpPr/>
      </dsp:nvSpPr>
      <dsp:spPr>
        <a:xfrm>
          <a:off x="0" y="0"/>
          <a:ext cx="817152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CCB34-AB76-408E-96BB-1860AE902612}">
      <dsp:nvSpPr>
        <dsp:cNvPr id="0" name=""/>
        <dsp:cNvSpPr/>
      </dsp:nvSpPr>
      <dsp:spPr>
        <a:xfrm>
          <a:off x="0" y="0"/>
          <a:ext cx="8171528" cy="63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ความเป็นมาโครงการ</a:t>
          </a:r>
          <a:endParaRPr lang="en-US" sz="27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0"/>
        <a:ext cx="8171528" cy="638301"/>
      </dsp:txXfrm>
    </dsp:sp>
    <dsp:sp modelId="{3B6CDF4C-9248-4EE7-AB6E-F9CB8823874F}">
      <dsp:nvSpPr>
        <dsp:cNvPr id="0" name=""/>
        <dsp:cNvSpPr/>
      </dsp:nvSpPr>
      <dsp:spPr>
        <a:xfrm>
          <a:off x="0" y="638301"/>
          <a:ext cx="8171528" cy="0"/>
        </a:xfrm>
        <a:prstGeom prst="line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50EA6-D9ED-4EA4-BC06-39F1881B41B0}">
      <dsp:nvSpPr>
        <dsp:cNvPr id="0" name=""/>
        <dsp:cNvSpPr/>
      </dsp:nvSpPr>
      <dsp:spPr>
        <a:xfrm>
          <a:off x="0" y="638301"/>
          <a:ext cx="8171528" cy="63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b="1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การรวบรวมข้อมูล</a:t>
          </a:r>
          <a:endParaRPr lang="en-US" sz="27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638301"/>
        <a:ext cx="8171528" cy="638301"/>
      </dsp:txXfrm>
    </dsp:sp>
    <dsp:sp modelId="{9EB537D1-0FDC-4306-8C09-04992B413F06}">
      <dsp:nvSpPr>
        <dsp:cNvPr id="0" name=""/>
        <dsp:cNvSpPr/>
      </dsp:nvSpPr>
      <dsp:spPr>
        <a:xfrm>
          <a:off x="0" y="1276603"/>
          <a:ext cx="8171528" cy="0"/>
        </a:xfrm>
        <a:prstGeom prst="line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35162-D9BF-45B8-BD64-0B6DB250CB02}">
      <dsp:nvSpPr>
        <dsp:cNvPr id="0" name=""/>
        <dsp:cNvSpPr/>
      </dsp:nvSpPr>
      <dsp:spPr>
        <a:xfrm>
          <a:off x="0" y="1276603"/>
          <a:ext cx="8171528" cy="63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แผนการดำเนินงาน</a:t>
          </a:r>
          <a:endParaRPr lang="en-US" sz="27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1276603"/>
        <a:ext cx="8171528" cy="638301"/>
      </dsp:txXfrm>
    </dsp:sp>
    <dsp:sp modelId="{A68B1533-FDCD-4D3E-818F-85687BD0084A}">
      <dsp:nvSpPr>
        <dsp:cNvPr id="0" name=""/>
        <dsp:cNvSpPr/>
      </dsp:nvSpPr>
      <dsp:spPr>
        <a:xfrm>
          <a:off x="0" y="1914905"/>
          <a:ext cx="8171528" cy="0"/>
        </a:xfrm>
        <a:prstGeom prst="line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7B567-55C2-475E-A157-A12646F67D43}">
      <dsp:nvSpPr>
        <dsp:cNvPr id="0" name=""/>
        <dsp:cNvSpPr/>
      </dsp:nvSpPr>
      <dsp:spPr>
        <a:xfrm>
          <a:off x="0" y="1914905"/>
          <a:ext cx="8171528" cy="638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แผนการวิเคราะห์ข้อมูล</a:t>
          </a:r>
          <a:endParaRPr lang="en-US" sz="27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1914905"/>
        <a:ext cx="8171528" cy="638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BC9C1-E1CB-4F4C-8614-DC9D22308BBD}">
      <dsp:nvSpPr>
        <dsp:cNvPr id="0" name=""/>
        <dsp:cNvSpPr/>
      </dsp:nvSpPr>
      <dsp:spPr>
        <a:xfrm>
          <a:off x="0" y="446"/>
          <a:ext cx="513081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FDF4E-E8E6-4AD3-9E1B-732538D33980}">
      <dsp:nvSpPr>
        <dsp:cNvPr id="0" name=""/>
        <dsp:cNvSpPr/>
      </dsp:nvSpPr>
      <dsp:spPr>
        <a:xfrm>
          <a:off x="0" y="446"/>
          <a:ext cx="5130817" cy="73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เพื่อศึกษาประเภท ปริมาณ แหล่งกำเนิดกากของเสียอุตสาหกรรมจากกระบวนการดำเนินงานเทคโนโลยี และ/หรือ ทางเลือกการนำกากของเสียที่เกิดขึ้นไปใช้ประโยชน์ในกิจกรรมอื่น ๆ </a:t>
          </a:r>
          <a:endParaRPr lang="en-US" sz="16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446"/>
        <a:ext cx="5130817" cy="731580"/>
      </dsp:txXfrm>
    </dsp:sp>
    <dsp:sp modelId="{B2059918-E647-41D0-97F1-46DE3C579FE1}">
      <dsp:nvSpPr>
        <dsp:cNvPr id="0" name=""/>
        <dsp:cNvSpPr/>
      </dsp:nvSpPr>
      <dsp:spPr>
        <a:xfrm>
          <a:off x="0" y="732026"/>
          <a:ext cx="513081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384771-67F9-4404-9836-C866EEB8E19A}">
      <dsp:nvSpPr>
        <dsp:cNvPr id="0" name=""/>
        <dsp:cNvSpPr/>
      </dsp:nvSpPr>
      <dsp:spPr>
        <a:xfrm>
          <a:off x="0" y="732026"/>
          <a:ext cx="5130817" cy="73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ส่งเสริมและเพิ่มศักยภาพการใช้ประโยชน์กากของเสียให้เป็นไปตามนโยบายการใช้ทรัพยากรอย่างคุ้มค่าและลดผลกระทบต่อสิ่งแวดล้อม </a:t>
          </a:r>
          <a:endParaRPr lang="en-US" sz="16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732026"/>
        <a:ext cx="5130817" cy="731580"/>
      </dsp:txXfrm>
    </dsp:sp>
    <dsp:sp modelId="{3029F8BA-122D-4974-99D1-209FC2F8570B}">
      <dsp:nvSpPr>
        <dsp:cNvPr id="0" name=""/>
        <dsp:cNvSpPr/>
      </dsp:nvSpPr>
      <dsp:spPr>
        <a:xfrm>
          <a:off x="0" y="1463607"/>
          <a:ext cx="513081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10892F-BC3D-416F-B5F9-67583BED712B}">
      <dsp:nvSpPr>
        <dsp:cNvPr id="0" name=""/>
        <dsp:cNvSpPr/>
      </dsp:nvSpPr>
      <dsp:spPr>
        <a:xfrm>
          <a:off x="0" y="1463607"/>
          <a:ext cx="5130817" cy="73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ศึกษาวิเคราะห์ข้อมูลการจัดการกากอุตสาหกรรมปัจจุบันในต่างประเทศเพื่อพัฒนาแนวทางการจัดการกากอุตสาหกรรมในประเทศไทยและนำไปประยุกต์ใช้ในอนาคต</a:t>
          </a:r>
          <a:endParaRPr lang="en-US" sz="16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1463607"/>
        <a:ext cx="5130817" cy="731580"/>
      </dsp:txXfrm>
    </dsp:sp>
    <dsp:sp modelId="{F13043A1-BD19-4FA8-8D8D-297540E6455A}">
      <dsp:nvSpPr>
        <dsp:cNvPr id="0" name=""/>
        <dsp:cNvSpPr/>
      </dsp:nvSpPr>
      <dsp:spPr>
        <a:xfrm>
          <a:off x="0" y="2195187"/>
          <a:ext cx="513081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A75256-9A77-4F82-8F7D-593E16255D2B}">
      <dsp:nvSpPr>
        <dsp:cNvPr id="0" name=""/>
        <dsp:cNvSpPr/>
      </dsp:nvSpPr>
      <dsp:spPr>
        <a:xfrm>
          <a:off x="0" y="2195187"/>
          <a:ext cx="5130817" cy="73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นำเสนอข้อมูลที่รวบรวมและศึกษาวิเคราะห์ได้ในรูปแบบเว็บไซต์ ฐานข้อมูลด้านกากของเสียอุตสาหกรรมทุกประเภท ที่ภาคส่วนที่เกี่ยวข้อง สามารถเข้ามาดูข้อมูล ทดลองใช้งานและนำไปใช้ในการจัดการกากอุตสาหกรรมได้อย่างถูกต้อง</a:t>
          </a:r>
          <a:endParaRPr lang="en-US" sz="16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2195187"/>
        <a:ext cx="5130817" cy="731580"/>
      </dsp:txXfrm>
    </dsp:sp>
    <dsp:sp modelId="{41BE6DB2-AAF2-48FB-BEF2-C6CA85F38CA8}">
      <dsp:nvSpPr>
        <dsp:cNvPr id="0" name=""/>
        <dsp:cNvSpPr/>
      </dsp:nvSpPr>
      <dsp:spPr>
        <a:xfrm>
          <a:off x="0" y="2926768"/>
          <a:ext cx="513081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1010ED-EBE6-41CD-8A97-EA0BEB60DDF5}">
      <dsp:nvSpPr>
        <dsp:cNvPr id="0" name=""/>
        <dsp:cNvSpPr/>
      </dsp:nvSpPr>
      <dsp:spPr>
        <a:xfrm>
          <a:off x="0" y="2926768"/>
          <a:ext cx="5130817" cy="73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เพื่อส่งเสริมการหมุนเวียนใช้ประโยชน์กากของเสียและลดปริมาณของเสียที่ต้องกำจัดตามแนวคิดเศรษฐกิจหมุนเวียน (</a:t>
          </a:r>
          <a:r>
            <a:rPr lang="en-US" sz="1600" b="1" kern="1200">
              <a:latin typeface="TH Sarabun New" panose="020B0500040200020003" pitchFamily="34" charset="-34"/>
              <a:cs typeface="TH Sarabun New" panose="020B0500040200020003" pitchFamily="34" charset="-34"/>
            </a:rPr>
            <a:t>Circular Economy)</a:t>
          </a:r>
          <a:endParaRPr lang="en-US" sz="1600" kern="120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0" y="2926768"/>
        <a:ext cx="5130817" cy="731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F1A6B-EF96-4AE4-967D-861E0E6A31B0}">
      <dsp:nvSpPr>
        <dsp:cNvPr id="0" name=""/>
        <dsp:cNvSpPr/>
      </dsp:nvSpPr>
      <dsp:spPr>
        <a:xfrm>
          <a:off x="1663498" y="63906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833B9-7680-4FE6-B6C8-38597A35843F}">
      <dsp:nvSpPr>
        <dsp:cNvPr id="0" name=""/>
        <dsp:cNvSpPr/>
      </dsp:nvSpPr>
      <dsp:spPr>
        <a:xfrm>
          <a:off x="843654" y="176930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/>
            <a:t>ฐานข้อมูลเปิดที่รวบรวมข้อมูลลักษณะกากอุตสาหกรรม หรือแพลตฟอร์มการจัดการกากฯ ในรูปแบบเว็บไซต์ (ฐานข้อมูลดูแลโดยกลุ่มฯ)</a:t>
          </a:r>
          <a:endParaRPr lang="en-US" sz="1400" kern="1200"/>
        </a:p>
      </dsp:txBody>
      <dsp:txXfrm>
        <a:off x="843654" y="1769300"/>
        <a:ext cx="2981250" cy="720000"/>
      </dsp:txXfrm>
    </dsp:sp>
    <dsp:sp modelId="{20BD2080-3DC9-479B-B051-AE9EA40AB32A}">
      <dsp:nvSpPr>
        <dsp:cNvPr id="0" name=""/>
        <dsp:cNvSpPr/>
      </dsp:nvSpPr>
      <dsp:spPr>
        <a:xfrm>
          <a:off x="5166467" y="63906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33769-520E-4806-A238-D1110E9CD6B6}">
      <dsp:nvSpPr>
        <dsp:cNvPr id="0" name=""/>
        <dsp:cNvSpPr/>
      </dsp:nvSpPr>
      <dsp:spPr>
        <a:xfrm>
          <a:off x="4346623" y="176930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MOU</a:t>
          </a:r>
          <a:r>
            <a:rPr lang="th-TH" sz="1400" kern="1200"/>
            <a:t> ระหว่างผู้ประกอบการที่สนใจนำกากฯ ของอุตสาหกรรมหนึ่ง ๆ ไปใช้ต่อ</a:t>
          </a:r>
          <a:endParaRPr lang="en-US" sz="1400" kern="1200"/>
        </a:p>
      </dsp:txBody>
      <dsp:txXfrm>
        <a:off x="4346623" y="1769300"/>
        <a:ext cx="2981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83795-9F11-4645-9CA7-907B69768C3B}">
      <dsp:nvSpPr>
        <dsp:cNvPr id="0" name=""/>
        <dsp:cNvSpPr/>
      </dsp:nvSpPr>
      <dsp:spPr>
        <a:xfrm>
          <a:off x="508264" y="37658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6F4B8-7C05-47FB-9DA5-0DF1CA3922CD}">
      <dsp:nvSpPr>
        <dsp:cNvPr id="0" name=""/>
        <dsp:cNvSpPr/>
      </dsp:nvSpPr>
      <dsp:spPr>
        <a:xfrm>
          <a:off x="13264" y="14566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/>
            <a:t>ของเสียจากอุตสาหกรรมบางชนิดสามารถนำกลับไปใช้ประโยชน์ต่อและเพิ่มมูลค่าได้</a:t>
          </a:r>
          <a:endParaRPr lang="en-US" sz="1400" kern="1200"/>
        </a:p>
      </dsp:txBody>
      <dsp:txXfrm>
        <a:off x="13264" y="1456619"/>
        <a:ext cx="1800000" cy="720000"/>
      </dsp:txXfrm>
    </dsp:sp>
    <dsp:sp modelId="{A739F6CE-03D6-4D9F-90CB-765207560F61}">
      <dsp:nvSpPr>
        <dsp:cNvPr id="0" name=""/>
        <dsp:cNvSpPr/>
      </dsp:nvSpPr>
      <dsp:spPr>
        <a:xfrm>
          <a:off x="2623264" y="37658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90E2A-38B6-4D91-9DF3-53C5CF224AFE}">
      <dsp:nvSpPr>
        <dsp:cNvPr id="0" name=""/>
        <dsp:cNvSpPr/>
      </dsp:nvSpPr>
      <dsp:spPr>
        <a:xfrm>
          <a:off x="2128264" y="14566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/>
            <a:t>ช่วยลดต้นทุนในการจัดการ/กำจัดกากฯ</a:t>
          </a:r>
          <a:endParaRPr lang="en-US" sz="1400" kern="1200"/>
        </a:p>
      </dsp:txBody>
      <dsp:txXfrm>
        <a:off x="2128264" y="1456619"/>
        <a:ext cx="1800000" cy="720000"/>
      </dsp:txXfrm>
    </dsp:sp>
    <dsp:sp modelId="{6398F2DF-0071-4E59-8E81-F0EB0049F2DE}">
      <dsp:nvSpPr>
        <dsp:cNvPr id="0" name=""/>
        <dsp:cNvSpPr/>
      </dsp:nvSpPr>
      <dsp:spPr>
        <a:xfrm>
          <a:off x="4738264" y="37658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92031-2583-48EC-AAEE-4EBC89A26352}">
      <dsp:nvSpPr>
        <dsp:cNvPr id="0" name=""/>
        <dsp:cNvSpPr/>
      </dsp:nvSpPr>
      <dsp:spPr>
        <a:xfrm>
          <a:off x="4243264" y="14566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/>
            <a:t>โรงงานในกลุ่มอุตสาหกรรมมีระบบการจัดการกากฯ ถูกต้องเพิ่มขึ้น</a:t>
          </a:r>
          <a:endParaRPr lang="en-US" sz="1400" kern="1200"/>
        </a:p>
      </dsp:txBody>
      <dsp:txXfrm>
        <a:off x="4243264" y="1456619"/>
        <a:ext cx="1800000" cy="720000"/>
      </dsp:txXfrm>
    </dsp:sp>
    <dsp:sp modelId="{1924FCD9-F7A8-4769-AA68-E57520C5F28C}">
      <dsp:nvSpPr>
        <dsp:cNvPr id="0" name=""/>
        <dsp:cNvSpPr/>
      </dsp:nvSpPr>
      <dsp:spPr>
        <a:xfrm>
          <a:off x="6853264" y="37658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DD4AE-9320-46C5-910C-4EB44AAE7180}">
      <dsp:nvSpPr>
        <dsp:cNvPr id="0" name=""/>
        <dsp:cNvSpPr/>
      </dsp:nvSpPr>
      <dsp:spPr>
        <a:xfrm>
          <a:off x="6358264" y="145661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/>
            <a:t>โรงงานใหม่สามารถใช้เป็นแนวทางในการออกแบบการจัดการของเสียจากโรงงาน</a:t>
          </a:r>
          <a:endParaRPr lang="en-US" sz="1400" kern="1200"/>
        </a:p>
      </dsp:txBody>
      <dsp:txXfrm>
        <a:off x="6358264" y="1456619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5668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6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5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7664a20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7664a20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35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09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399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090ae5fda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090ae5fda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9c59af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9c59af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12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9c59af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9c59af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11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9c59af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9c59af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55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9c59af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9c59af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7664a20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7664a208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6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890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3600441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1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8" indent="0">
              <a:buNone/>
              <a:defRPr sz="1200"/>
            </a:lvl2pPr>
            <a:lvl3pPr marL="685796" indent="0">
              <a:buNone/>
              <a:defRPr sz="1200"/>
            </a:lvl3pPr>
            <a:lvl4pPr marL="1028694" indent="0">
              <a:buNone/>
              <a:defRPr sz="1200"/>
            </a:lvl4pPr>
            <a:lvl5pPr marL="1371592" indent="0">
              <a:buNone/>
              <a:defRPr sz="1200"/>
            </a:lvl5pPr>
            <a:lvl6pPr marL="1714490" indent="0">
              <a:buNone/>
              <a:defRPr sz="1200"/>
            </a:lvl6pPr>
            <a:lvl7pPr marL="2057388" indent="0">
              <a:buNone/>
              <a:defRPr sz="1200"/>
            </a:lvl7pPr>
            <a:lvl8pPr marL="2400286" indent="0">
              <a:buNone/>
              <a:defRPr sz="1200"/>
            </a:lvl8pPr>
            <a:lvl9pPr marL="2743185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664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500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1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1" y="2828381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2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9368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343152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9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9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442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1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8" y="2000251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1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30" y="2000251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1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1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1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048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3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8" indent="0">
              <a:buNone/>
              <a:defRPr sz="1200"/>
            </a:lvl2pPr>
            <a:lvl3pPr marL="685796" indent="0">
              <a:buNone/>
              <a:defRPr sz="1200"/>
            </a:lvl3pPr>
            <a:lvl4pPr marL="1028694" indent="0">
              <a:buNone/>
              <a:defRPr sz="1200"/>
            </a:lvl4pPr>
            <a:lvl5pPr marL="1371592" indent="0">
              <a:buNone/>
              <a:defRPr sz="1200"/>
            </a:lvl5pPr>
            <a:lvl6pPr marL="1714490" indent="0">
              <a:buNone/>
              <a:defRPr sz="1200"/>
            </a:lvl6pPr>
            <a:lvl7pPr marL="2057388" indent="0">
              <a:buNone/>
              <a:defRPr sz="1200"/>
            </a:lvl7pPr>
            <a:lvl8pPr marL="2400286" indent="0">
              <a:buNone/>
              <a:defRPr sz="1200"/>
            </a:lvl8pPr>
            <a:lvl9pPr marL="2743185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3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8" indent="0">
              <a:buNone/>
              <a:defRPr sz="1200"/>
            </a:lvl2pPr>
            <a:lvl3pPr marL="685796" indent="0">
              <a:buNone/>
              <a:defRPr sz="1200"/>
            </a:lvl3pPr>
            <a:lvl4pPr marL="1028694" indent="0">
              <a:buNone/>
              <a:defRPr sz="1200"/>
            </a:lvl4pPr>
            <a:lvl5pPr marL="1371592" indent="0">
              <a:buNone/>
              <a:defRPr sz="1200"/>
            </a:lvl5pPr>
            <a:lvl6pPr marL="1714490" indent="0">
              <a:buNone/>
              <a:defRPr sz="1200"/>
            </a:lvl6pPr>
            <a:lvl7pPr marL="2057388" indent="0">
              <a:buNone/>
              <a:defRPr sz="1200"/>
            </a:lvl7pPr>
            <a:lvl8pPr marL="2400286" indent="0">
              <a:buNone/>
              <a:defRPr sz="1200"/>
            </a:lvl8pPr>
            <a:lvl9pPr marL="2743185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7" y="3620409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3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8" indent="0">
              <a:buNone/>
              <a:defRPr sz="1200"/>
            </a:lvl2pPr>
            <a:lvl3pPr marL="685796" indent="0">
              <a:buNone/>
              <a:defRPr sz="1200"/>
            </a:lvl3pPr>
            <a:lvl4pPr marL="1028694" indent="0">
              <a:buNone/>
              <a:defRPr sz="1200"/>
            </a:lvl4pPr>
            <a:lvl5pPr marL="1371592" indent="0">
              <a:buNone/>
              <a:defRPr sz="1200"/>
            </a:lvl5pPr>
            <a:lvl6pPr marL="1714490" indent="0">
              <a:buNone/>
              <a:defRPr sz="1200"/>
            </a:lvl6pPr>
            <a:lvl7pPr marL="2057388" indent="0">
              <a:buNone/>
              <a:defRPr sz="1200"/>
            </a:lvl7pPr>
            <a:lvl8pPr marL="2400286" indent="0">
              <a:buNone/>
              <a:defRPr sz="1200"/>
            </a:lvl8pPr>
            <a:lvl9pPr marL="2743185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1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92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5643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0" y="322661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9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9040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030775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2"/>
          </p:nvPr>
        </p:nvSpPr>
        <p:spPr>
          <a:xfrm>
            <a:off x="1030775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3"/>
          </p:nvPr>
        </p:nvSpPr>
        <p:spPr>
          <a:xfrm>
            <a:off x="3445500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4"/>
          </p:nvPr>
        </p:nvSpPr>
        <p:spPr>
          <a:xfrm>
            <a:off x="3445500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5"/>
          </p:nvPr>
        </p:nvSpPr>
        <p:spPr>
          <a:xfrm>
            <a:off x="5860225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6"/>
          </p:nvPr>
        </p:nvSpPr>
        <p:spPr>
          <a:xfrm>
            <a:off x="5860225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7"/>
          </p:nvPr>
        </p:nvSpPr>
        <p:spPr>
          <a:xfrm>
            <a:off x="1030775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8"/>
          </p:nvPr>
        </p:nvSpPr>
        <p:spPr>
          <a:xfrm>
            <a:off x="1030775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9"/>
          </p:nvPr>
        </p:nvSpPr>
        <p:spPr>
          <a:xfrm>
            <a:off x="3445500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3"/>
          </p:nvPr>
        </p:nvSpPr>
        <p:spPr>
          <a:xfrm>
            <a:off x="3445500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4"/>
          </p:nvPr>
        </p:nvSpPr>
        <p:spPr>
          <a:xfrm>
            <a:off x="5860225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5"/>
          </p:nvPr>
        </p:nvSpPr>
        <p:spPr>
          <a:xfrm>
            <a:off x="5860225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398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6376" y="1388825"/>
            <a:ext cx="3363300" cy="13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576376" y="2710825"/>
            <a:ext cx="33633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1056100" y="1337300"/>
            <a:ext cx="2595000" cy="22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831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9584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subTitle" idx="1"/>
          </p:nvPr>
        </p:nvSpPr>
        <p:spPr>
          <a:xfrm>
            <a:off x="5909000" y="59997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2"/>
          </p:nvPr>
        </p:nvSpPr>
        <p:spPr>
          <a:xfrm>
            <a:off x="5909000" y="10353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3"/>
          </p:nvPr>
        </p:nvSpPr>
        <p:spPr>
          <a:xfrm>
            <a:off x="5909000" y="202852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4"/>
          </p:nvPr>
        </p:nvSpPr>
        <p:spPr>
          <a:xfrm>
            <a:off x="5909000" y="24450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ubTitle" idx="5"/>
          </p:nvPr>
        </p:nvSpPr>
        <p:spPr>
          <a:xfrm>
            <a:off x="5909000" y="345707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ubTitle" idx="6"/>
          </p:nvPr>
        </p:nvSpPr>
        <p:spPr>
          <a:xfrm>
            <a:off x="5909000" y="38547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31900" y="717175"/>
            <a:ext cx="3144900" cy="39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137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030775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"/>
          </p:nvPr>
        </p:nvSpPr>
        <p:spPr>
          <a:xfrm>
            <a:off x="1030775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3"/>
          </p:nvPr>
        </p:nvSpPr>
        <p:spPr>
          <a:xfrm>
            <a:off x="3445500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"/>
          </p:nvPr>
        </p:nvSpPr>
        <p:spPr>
          <a:xfrm>
            <a:off x="3445500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5860225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6"/>
          </p:nvPr>
        </p:nvSpPr>
        <p:spPr>
          <a:xfrm>
            <a:off x="5860225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631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2493151" y="987600"/>
            <a:ext cx="4157700" cy="26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idx="2"/>
          </p:nvPr>
        </p:nvSpPr>
        <p:spPr>
          <a:xfrm>
            <a:off x="2999551" y="3695750"/>
            <a:ext cx="31449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256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20E21B-6108-488B-B934-17B9C1236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D8784AE-6758-449B-B7D9-7BCBAB282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8EF0B40-EA1B-48D0-87C3-EFA99223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33AF7E6-784E-4678-8BB8-9CC793A8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AEBEC3B-7923-4BA5-8348-5A649F46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6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EEB958-4BAC-4086-80F1-A3D30040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BD128C1-FC60-4311-8523-52A612385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2DB7CE-9E66-4B45-B355-9A10A7DA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0AF8A4A-B00B-4C52-8808-E0A0BBBF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F83FF4F-82CD-44F0-B5A0-CAEDAD68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17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F0B6BE-1519-4270-9BA5-15C6B36F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88F4950-A13C-4AED-9E0F-6D766306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EEA048E-A2F0-46A6-A4F0-56A5A04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E60664-6BB5-4D40-BB15-4D80DB7E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1ECF427-A1A3-4C00-84FD-EC43739C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5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D09481-79D3-4619-864B-B2C4CF1D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E53667-3817-42E2-B570-59D24A385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EE0696E-12DC-41EF-931D-0250A9960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90E2028-3203-43E6-A60D-34777C59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E943FED-EE92-4F64-8233-917D4B8B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84CEAAD-71E3-47ED-A026-FF3E39AC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66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F0D912-612D-49CF-8E92-71FEA5B6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6327CC6-4E48-4600-9107-7ACCBC13C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4D01D84-ED44-4CF4-9881-AECCBEAAD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20BD362-6A3A-45D9-A64C-5642118A2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4DE3971-5B64-49F0-9BAC-4D9E033A4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8C41886-98EE-4E96-9133-AD3EDEEF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1525BDC-261D-4FA6-8FF4-8F3F278E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0BB94D1-0668-4480-9554-A2409930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9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BDC9B9-1C99-42B0-9985-A88BE2E5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9D9DA79-979A-4DDC-B653-75CE4B09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C53BDEA-2CC2-4A7C-92EF-220BE7C5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72C1FAE-4E99-4DF9-91C7-A2BDD5D3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57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09BDE8E-A25B-4EAF-8FC2-1E60850A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C6E24C3-EABF-421B-B0FE-50D9BB2B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89C489A-05C8-4C78-8885-41C45064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146301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9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9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4063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4D226F-5CFA-4CC3-A80B-14A90485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9544CE0-B406-49B2-8AE3-CDB9B2DA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7135B2D-8F86-4CDD-82E7-3BB83945B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468F2AB-4B57-4DFD-8148-8CBA7B22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A8F35CB-CA61-4F7C-930B-D257AE1B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96806CE-42B2-4C63-84B8-52E506D3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0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FB0CE6-2B26-4BBA-9E7A-A430B231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02C27CB-CD40-4770-AEF8-5F6426162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F3D93B8-A5B3-47A2-9C1D-3BD6C614E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4177F75-BE9D-4CB1-87B6-469615EC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E3EFC3C-85E6-4807-AC58-35FA79D2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4071A6C-0993-4995-BF17-3E17C4A3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1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0FB414-3440-417A-A2BD-D6604BAE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441E009-C3C0-48E9-99F3-341D6BF43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E12786B-5707-4EAB-B2DE-05CA1732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74770EF-41CC-4611-BC5A-7ADD5E4A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9933F8-78A4-483E-8047-B5D7DC0A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1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55875F9-0F82-4A2B-BCB1-4093B21F1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E383559-5A87-4CD0-A79D-43C43544A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247E64D-D976-4691-A042-EE96961D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B5FF327-A15D-4310-8CEA-91539189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DE4FB32-3A82-4FE9-815E-1D63DDA4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3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502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1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1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1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898" indent="0">
              <a:buNone/>
              <a:defRPr sz="1500" b="1"/>
            </a:lvl2pPr>
            <a:lvl3pPr marL="685796" indent="0">
              <a:buNone/>
              <a:defRPr sz="1350" b="1"/>
            </a:lvl3pPr>
            <a:lvl4pPr marL="1028694" indent="0">
              <a:buNone/>
              <a:defRPr sz="1200" b="1"/>
            </a:lvl4pPr>
            <a:lvl5pPr marL="1371592" indent="0">
              <a:buNone/>
              <a:defRPr sz="1200" b="1"/>
            </a:lvl5pPr>
            <a:lvl6pPr marL="1714490" indent="0">
              <a:buNone/>
              <a:defRPr sz="1200" b="1"/>
            </a:lvl6pPr>
            <a:lvl7pPr marL="2057388" indent="0">
              <a:buNone/>
              <a:defRPr sz="1200" b="1"/>
            </a:lvl7pPr>
            <a:lvl8pPr marL="2400286" indent="0">
              <a:buNone/>
              <a:defRPr sz="1200" b="1"/>
            </a:lvl8pPr>
            <a:lvl9pPr marL="27431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1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84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478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2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096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1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8" indent="0">
              <a:buNone/>
              <a:defRPr sz="1200"/>
            </a:lvl2pPr>
            <a:lvl3pPr marL="685796" indent="0">
              <a:buNone/>
              <a:defRPr sz="1200"/>
            </a:lvl3pPr>
            <a:lvl4pPr marL="1028694" indent="0">
              <a:buNone/>
              <a:defRPr sz="1200"/>
            </a:lvl4pPr>
            <a:lvl5pPr marL="1371592" indent="0">
              <a:buNone/>
              <a:defRPr sz="1200"/>
            </a:lvl5pPr>
            <a:lvl6pPr marL="1714490" indent="0">
              <a:buNone/>
              <a:defRPr sz="1200"/>
            </a:lvl6pPr>
            <a:lvl7pPr marL="2057388" indent="0">
              <a:buNone/>
              <a:defRPr sz="1200"/>
            </a:lvl7pPr>
            <a:lvl8pPr marL="2400286" indent="0">
              <a:buNone/>
              <a:defRPr sz="1200"/>
            </a:lvl8pPr>
            <a:lvl9pPr marL="2743185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898" indent="0">
              <a:buNone/>
              <a:defRPr sz="900"/>
            </a:lvl2pPr>
            <a:lvl3pPr marL="685796" indent="0">
              <a:buNone/>
              <a:defRPr sz="750"/>
            </a:lvl3pPr>
            <a:lvl4pPr marL="1028694" indent="0">
              <a:buNone/>
              <a:defRPr sz="675"/>
            </a:lvl4pPr>
            <a:lvl5pPr marL="1371592" indent="0">
              <a:buNone/>
              <a:defRPr sz="675"/>
            </a:lvl5pPr>
            <a:lvl6pPr marL="1714490" indent="0">
              <a:buNone/>
              <a:defRPr sz="675"/>
            </a:lvl6pPr>
            <a:lvl7pPr marL="2057388" indent="0">
              <a:buNone/>
              <a:defRPr sz="675"/>
            </a:lvl7pPr>
            <a:lvl8pPr marL="2400286" indent="0">
              <a:buNone/>
              <a:defRPr sz="675"/>
            </a:lvl8pPr>
            <a:lvl9pPr marL="274318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812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2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539690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1" y="1343027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4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7" y="221798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45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</p:sldLayoutIdLst>
  <p:hf sldNum="0" hdr="0" ftr="0" dt="0"/>
  <p:txStyles>
    <p:titleStyle>
      <a:lvl1pPr algn="l" defTabSz="342898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4" indent="-257174" algn="l" defTabSz="342898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0" indent="-214312" algn="l" defTabSz="342898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45" indent="-171449" algn="l" defTabSz="342898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43" indent="-171449" algn="l" defTabSz="342898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41" indent="-171449" algn="l" defTabSz="342898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489" indent="-171449" algn="l" defTabSz="342898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37" indent="-171449" algn="l" defTabSz="342898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35" indent="-171449" algn="l" defTabSz="342898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33" indent="-171449" algn="l" defTabSz="342898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5" algn="l" defTabSz="3428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93FC9E6-924B-47AA-9ED5-E063D50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F9C3649-3B73-47AA-9AF0-88F638D53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A761632-5C5D-43CB-A3B8-121ED3589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C6B-5826-4E2E-BA74-EB90B1AE5CEB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DD39352-9777-446B-86F2-EB2210892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05E44B9-055C-406E-8EDD-04CBCD1B4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9A86-AB4A-42E8-9528-D10A46D69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7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22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Google Shape;218;p28"/>
          <p:cNvSpPr txBox="1">
            <a:spLocks noGrp="1"/>
          </p:cNvSpPr>
          <p:nvPr>
            <p:ph type="ctrTitle"/>
          </p:nvPr>
        </p:nvSpPr>
        <p:spPr>
          <a:xfrm>
            <a:off x="3654009" y="1085850"/>
            <a:ext cx="3916743" cy="2497185"/>
          </a:xfrm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th-TH" sz="2800" b="1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สัมมนาระดมความคิดเห็นเพื่อออกแบบระบบการใช้งานเว็บไซต์ฐานข้อมูล</a:t>
            </a:r>
            <a:br>
              <a:rPr lang="th-TH" sz="2800" b="1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การจัดการกากอุตสาหกรรม ครั้งที่ 1</a:t>
            </a:r>
            <a:br>
              <a:rPr lang="th-TH" sz="2200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2200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โครงการแนวทางการจัดการกากอุตสาหกรรม</a:t>
            </a:r>
            <a:br>
              <a:rPr lang="th-TH" sz="2400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เพื่อเศรษฐกิจหมุนเวียน</a:t>
            </a:r>
          </a:p>
        </p:txBody>
      </p:sp>
      <p:sp>
        <p:nvSpPr>
          <p:cNvPr id="221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F3B2114-6C71-735C-9690-D20B5E0956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29" b="2"/>
          <a:stretch/>
        </p:blipFill>
        <p:spPr>
          <a:xfrm>
            <a:off x="20" y="10"/>
            <a:ext cx="3361453" cy="51434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2" name="Rectangle 22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1AEDB8-1DA3-43EB-BA06-CBAEFA7673CA}"/>
              </a:ext>
            </a:extLst>
          </p:cNvPr>
          <p:cNvSpPr/>
          <p:nvPr/>
        </p:nvSpPr>
        <p:spPr>
          <a:xfrm>
            <a:off x="2049175" y="2968287"/>
            <a:ext cx="6912768" cy="18208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 dirty="0"/>
          </a:p>
        </p:txBody>
      </p:sp>
      <p:sp>
        <p:nvSpPr>
          <p:cNvPr id="8" name="Google Shape;229;p30">
            <a:extLst>
              <a:ext uri="{FF2B5EF4-FFF2-40B4-BE49-F238E27FC236}">
                <a16:creationId xmlns:a16="http://schemas.microsoft.com/office/drawing/2014/main" id="{4D137149-4664-4819-A108-22B900091D4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90021" y="1446171"/>
            <a:ext cx="1180041" cy="9297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l">
              <a:spcBef>
                <a:spcPts val="1600"/>
              </a:spcBef>
              <a:spcAft>
                <a:spcPts val="1600"/>
              </a:spcAft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WG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Google Shape;231;p30">
            <a:extLst>
              <a:ext uri="{FF2B5EF4-FFF2-40B4-BE49-F238E27FC236}">
                <a16:creationId xmlns:a16="http://schemas.microsoft.com/office/drawing/2014/main" id="{6494039D-14E9-47F0-A0D4-340A3C3DCEE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331640" y="3640315"/>
            <a:ext cx="1180041" cy="7081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l">
              <a:buClr>
                <a:schemeClr val="dk1"/>
              </a:buClr>
              <a:buSzPts val="1100"/>
            </a:pPr>
            <a:r>
              <a:rPr lang="en-US" sz="3600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WP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0E7F375-1773-4978-B955-F9B32F8D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281075"/>
            <a:ext cx="8364781" cy="572700"/>
          </a:xfrm>
        </p:spPr>
        <p:txBody>
          <a:bodyPr/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ตารางขอข้อมูลการจัดการกากอุตสาหกรรม พ.ศ. 2561-2564 จาก กนอ.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4BE7E-C9A5-43A2-B5E0-6B4789947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6" b="48702"/>
          <a:stretch/>
        </p:blipFill>
        <p:spPr>
          <a:xfrm>
            <a:off x="2711023" y="1052494"/>
            <a:ext cx="5832648" cy="1774718"/>
          </a:xfrm>
          <a:prstGeom prst="rect">
            <a:avLst/>
          </a:prstGeom>
          <a:ln w="19050">
            <a:solidFill>
              <a:srgbClr val="FFC000"/>
            </a:solidFill>
            <a:prstDash val="solid"/>
          </a:ln>
        </p:spPr>
      </p:pic>
      <p:sp>
        <p:nvSpPr>
          <p:cNvPr id="10" name="Google Shape;236;p30">
            <a:extLst>
              <a:ext uri="{FF2B5EF4-FFF2-40B4-BE49-F238E27FC236}">
                <a16:creationId xmlns:a16="http://schemas.microsoft.com/office/drawing/2014/main" id="{9EBF5F72-5889-4356-918B-8E885D743A98}"/>
              </a:ext>
            </a:extLst>
          </p:cNvPr>
          <p:cNvSpPr txBox="1">
            <a:spLocks/>
          </p:cNvSpPr>
          <p:nvPr/>
        </p:nvSpPr>
        <p:spPr>
          <a:xfrm>
            <a:off x="517281" y="1583132"/>
            <a:ext cx="821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</a:p>
        </p:txBody>
      </p:sp>
      <p:sp>
        <p:nvSpPr>
          <p:cNvPr id="11" name="Google Shape;240;p30">
            <a:extLst>
              <a:ext uri="{FF2B5EF4-FFF2-40B4-BE49-F238E27FC236}">
                <a16:creationId xmlns:a16="http://schemas.microsoft.com/office/drawing/2014/main" id="{FAA9867E-BF5A-4C75-AAEA-E8A108E87140}"/>
              </a:ext>
            </a:extLst>
          </p:cNvPr>
          <p:cNvSpPr/>
          <p:nvPr/>
        </p:nvSpPr>
        <p:spPr>
          <a:xfrm>
            <a:off x="517281" y="1576206"/>
            <a:ext cx="821100" cy="821100"/>
          </a:xfrm>
          <a:prstGeom prst="round1Rect">
            <a:avLst>
              <a:gd name="adj" fmla="val 16667"/>
            </a:avLst>
          </a:prstGeom>
          <a:solidFill>
            <a:srgbClr val="FB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Google Shape;242;p30">
            <a:extLst>
              <a:ext uri="{FF2B5EF4-FFF2-40B4-BE49-F238E27FC236}">
                <a16:creationId xmlns:a16="http://schemas.microsoft.com/office/drawing/2014/main" id="{140093D9-FACE-4552-9C51-0F94C3026B90}"/>
              </a:ext>
            </a:extLst>
          </p:cNvPr>
          <p:cNvSpPr txBox="1">
            <a:spLocks/>
          </p:cNvSpPr>
          <p:nvPr/>
        </p:nvSpPr>
        <p:spPr>
          <a:xfrm>
            <a:off x="517281" y="1693482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</a:p>
        </p:txBody>
      </p:sp>
      <p:sp>
        <p:nvSpPr>
          <p:cNvPr id="16" name="Google Shape;237;p30">
            <a:extLst>
              <a:ext uri="{FF2B5EF4-FFF2-40B4-BE49-F238E27FC236}">
                <a16:creationId xmlns:a16="http://schemas.microsoft.com/office/drawing/2014/main" id="{3B5F0875-4AA0-4CEB-9B80-8D139FE12D86}"/>
              </a:ext>
            </a:extLst>
          </p:cNvPr>
          <p:cNvSpPr txBox="1">
            <a:spLocks/>
          </p:cNvSpPr>
          <p:nvPr/>
        </p:nvSpPr>
        <p:spPr>
          <a:xfrm>
            <a:off x="462417" y="3529914"/>
            <a:ext cx="821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</a:p>
        </p:txBody>
      </p:sp>
      <p:sp>
        <p:nvSpPr>
          <p:cNvPr id="17" name="Google Shape;239;p30">
            <a:extLst>
              <a:ext uri="{FF2B5EF4-FFF2-40B4-BE49-F238E27FC236}">
                <a16:creationId xmlns:a16="http://schemas.microsoft.com/office/drawing/2014/main" id="{71329A9E-79A5-4C63-9563-E11392EEE26A}"/>
              </a:ext>
            </a:extLst>
          </p:cNvPr>
          <p:cNvSpPr/>
          <p:nvPr/>
        </p:nvSpPr>
        <p:spPr>
          <a:xfrm>
            <a:off x="462417" y="3529903"/>
            <a:ext cx="821100" cy="821100"/>
          </a:xfrm>
          <a:prstGeom prst="round1Rect">
            <a:avLst>
              <a:gd name="adj" fmla="val 16667"/>
            </a:avLst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Google Shape;243;p30">
            <a:extLst>
              <a:ext uri="{FF2B5EF4-FFF2-40B4-BE49-F238E27FC236}">
                <a16:creationId xmlns:a16="http://schemas.microsoft.com/office/drawing/2014/main" id="{7E52732C-4661-4536-A5A2-AA85DCDADC95}"/>
              </a:ext>
            </a:extLst>
          </p:cNvPr>
          <p:cNvSpPr txBox="1">
            <a:spLocks/>
          </p:cNvSpPr>
          <p:nvPr/>
        </p:nvSpPr>
        <p:spPr>
          <a:xfrm>
            <a:off x="462417" y="3640314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endParaRPr lang="en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EE432-B73A-4F49-B21C-2D7A83E8E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147054"/>
            <a:ext cx="6723268" cy="15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3A8FC1-13D3-4A3C-BCC2-885061B5FCC2}"/>
              </a:ext>
            </a:extLst>
          </p:cNvPr>
          <p:cNvSpPr/>
          <p:nvPr/>
        </p:nvSpPr>
        <p:spPr>
          <a:xfrm>
            <a:off x="-180527" y="236684"/>
            <a:ext cx="9577064" cy="69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B9F24A-23C4-4A7A-84A3-A30CCB1207DC}"/>
              </a:ext>
            </a:extLst>
          </p:cNvPr>
          <p:cNvSpPr/>
          <p:nvPr/>
        </p:nvSpPr>
        <p:spPr>
          <a:xfrm>
            <a:off x="7740352" y="3507854"/>
            <a:ext cx="1403648" cy="1635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>
              <a:solidFill>
                <a:srgbClr val="FFFFFF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0E7F375-1773-4978-B955-F9B32F8D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" y="343909"/>
            <a:ext cx="3999766" cy="1031567"/>
          </a:xfrm>
          <a:solidFill>
            <a:srgbClr val="75C4C0"/>
          </a:solidFill>
        </p:spPr>
        <p:txBody>
          <a:bodyPr/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แบบประเมินผู้รับบำบัดกำจัดของเสีย</a:t>
            </a:r>
            <a:br>
              <a: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2564 ที่จะทำการขอข้อมูลจากกลุ่มฯ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Google Shape;238;p30">
            <a:extLst>
              <a:ext uri="{FF2B5EF4-FFF2-40B4-BE49-F238E27FC236}">
                <a16:creationId xmlns:a16="http://schemas.microsoft.com/office/drawing/2014/main" id="{FC26328E-FE98-4559-AEC4-86B4CF3C68C1}"/>
              </a:ext>
            </a:extLst>
          </p:cNvPr>
          <p:cNvSpPr txBox="1">
            <a:spLocks/>
          </p:cNvSpPr>
          <p:nvPr/>
        </p:nvSpPr>
        <p:spPr>
          <a:xfrm>
            <a:off x="1403649" y="2118557"/>
            <a:ext cx="821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40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</a:p>
        </p:txBody>
      </p:sp>
      <p:sp>
        <p:nvSpPr>
          <p:cNvPr id="21" name="Google Shape;241;p30">
            <a:extLst>
              <a:ext uri="{FF2B5EF4-FFF2-40B4-BE49-F238E27FC236}">
                <a16:creationId xmlns:a16="http://schemas.microsoft.com/office/drawing/2014/main" id="{8A1AED2E-D3F5-4E58-ACBE-C0CD576F8D05}"/>
              </a:ext>
            </a:extLst>
          </p:cNvPr>
          <p:cNvSpPr/>
          <p:nvPr/>
        </p:nvSpPr>
        <p:spPr>
          <a:xfrm>
            <a:off x="1403649" y="2118545"/>
            <a:ext cx="821100" cy="8211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Google Shape;244;p30">
            <a:extLst>
              <a:ext uri="{FF2B5EF4-FFF2-40B4-BE49-F238E27FC236}">
                <a16:creationId xmlns:a16="http://schemas.microsoft.com/office/drawing/2014/main" id="{670E9405-B5D9-4420-97CA-04C52241A547}"/>
              </a:ext>
            </a:extLst>
          </p:cNvPr>
          <p:cNvSpPr txBox="1">
            <a:spLocks/>
          </p:cNvSpPr>
          <p:nvPr/>
        </p:nvSpPr>
        <p:spPr>
          <a:xfrm>
            <a:off x="1403649" y="2229015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</a:p>
        </p:txBody>
      </p:sp>
      <p:sp>
        <p:nvSpPr>
          <p:cNvPr id="23" name="Google Shape;231;p30">
            <a:extLst>
              <a:ext uri="{FF2B5EF4-FFF2-40B4-BE49-F238E27FC236}">
                <a16:creationId xmlns:a16="http://schemas.microsoft.com/office/drawing/2014/main" id="{1B6F654F-E49C-44D2-B4B7-30E8F45E3156}"/>
              </a:ext>
            </a:extLst>
          </p:cNvPr>
          <p:cNvSpPr txBox="1">
            <a:spLocks/>
          </p:cNvSpPr>
          <p:nvPr/>
        </p:nvSpPr>
        <p:spPr>
          <a:xfrm>
            <a:off x="2396422" y="2118545"/>
            <a:ext cx="1180041" cy="70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6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buClr>
                <a:srgbClr val="000000"/>
              </a:buClr>
              <a:buSzPts val="1100"/>
            </a:pPr>
            <a:r>
              <a:rPr lang="en-US" sz="4800" dirty="0">
                <a:solidFill>
                  <a:srgbClr val="FFC8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CD416-FC76-4029-9B9F-E1AF471C6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848" y="220718"/>
            <a:ext cx="48387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2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title"/>
          </p:nvPr>
        </p:nvSpPr>
        <p:spPr>
          <a:xfrm>
            <a:off x="405421" y="196561"/>
            <a:ext cx="8271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ข้อตกลงการรักษาความลับ</a:t>
            </a:r>
            <a:endParaRPr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59C0AFE-E897-416B-9B6C-F6BE84ECF973}"/>
              </a:ext>
            </a:extLst>
          </p:cNvPr>
          <p:cNvSpPr/>
          <p:nvPr/>
        </p:nvSpPr>
        <p:spPr>
          <a:xfrm>
            <a:off x="611561" y="999077"/>
            <a:ext cx="3110915" cy="1945313"/>
          </a:xfrm>
          <a:prstGeom prst="roundRect">
            <a:avLst>
              <a:gd name="adj" fmla="val 10929"/>
            </a:avLst>
          </a:prstGeom>
          <a:solidFill>
            <a:srgbClr val="C1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 dirty="0">
              <a:solidFill>
                <a:srgbClr val="FFFFFF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49BA1C2-217C-417E-A640-E311357C2982}"/>
              </a:ext>
            </a:extLst>
          </p:cNvPr>
          <p:cNvSpPr/>
          <p:nvPr/>
        </p:nvSpPr>
        <p:spPr>
          <a:xfrm>
            <a:off x="5421525" y="999077"/>
            <a:ext cx="3110915" cy="1945313"/>
          </a:xfrm>
          <a:prstGeom prst="roundRect">
            <a:avLst>
              <a:gd name="adj" fmla="val 10591"/>
            </a:avLst>
          </a:prstGeom>
          <a:solidFill>
            <a:srgbClr val="D0E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>
              <a:solidFill>
                <a:srgbClr val="FFFFFF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28DE019-A0F5-41F2-9F2E-40B6737866D2}"/>
              </a:ext>
            </a:extLst>
          </p:cNvPr>
          <p:cNvSpPr/>
          <p:nvPr/>
        </p:nvSpPr>
        <p:spPr>
          <a:xfrm>
            <a:off x="5421525" y="3112246"/>
            <a:ext cx="3110915" cy="1945313"/>
          </a:xfrm>
          <a:prstGeom prst="roundRect">
            <a:avLst>
              <a:gd name="adj" fmla="val 12954"/>
            </a:avLst>
          </a:prstGeom>
          <a:solidFill>
            <a:srgbClr val="F7D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>
              <a:solidFill>
                <a:srgbClr val="FFFFFF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E03E19B-16B3-45C7-9E12-EA90B83B1D7D}"/>
              </a:ext>
            </a:extLst>
          </p:cNvPr>
          <p:cNvSpPr/>
          <p:nvPr/>
        </p:nvSpPr>
        <p:spPr>
          <a:xfrm>
            <a:off x="611560" y="3115730"/>
            <a:ext cx="3277104" cy="1945313"/>
          </a:xfrm>
          <a:prstGeom prst="roundRect">
            <a:avLst>
              <a:gd name="adj" fmla="val 12616"/>
            </a:avLst>
          </a:prstGeom>
          <a:solidFill>
            <a:srgbClr val="F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>
              <a:solidFill>
                <a:srgbClr val="FFFF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4B8461-AEF0-4D0A-A4D7-6B5AAC94684A}"/>
              </a:ext>
            </a:extLst>
          </p:cNvPr>
          <p:cNvSpPr txBox="1"/>
          <p:nvPr/>
        </p:nvSpPr>
        <p:spPr>
          <a:xfrm>
            <a:off x="991734" y="1679345"/>
            <a:ext cx="233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98"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ไม่เปิดเผยชื่อบริษัท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807C0C-0D95-4802-9E44-6A80E0CEF135}"/>
              </a:ext>
            </a:extLst>
          </p:cNvPr>
          <p:cNvSpPr txBox="1"/>
          <p:nvPr/>
        </p:nvSpPr>
        <p:spPr>
          <a:xfrm>
            <a:off x="5834694" y="1220550"/>
            <a:ext cx="269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98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เฉพาะผู้ร่วมวิจัยจากสถาบัน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198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การศึกษาในโครงการเท่านั้น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198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ที่สามารถเยี่ยมชมโรงงาน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198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และขอข้อมูลได้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856588-C8E0-40B2-8219-8995DDA81F47}"/>
              </a:ext>
            </a:extLst>
          </p:cNvPr>
          <p:cNvSpPr txBox="1"/>
          <p:nvPr/>
        </p:nvSpPr>
        <p:spPr>
          <a:xfrm>
            <a:off x="852182" y="3367973"/>
            <a:ext cx="2795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98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ไม่ใช้ข้อมูลที่เป็นความลับ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198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เพื่อการอื่นใดนอกเหนือจาก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198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การใช้เพื่อให้</a:t>
            </a:r>
            <a:r>
              <a:rPr lang="th-TH" sz="2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ลุวัตถุประสงค์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198"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ของโครงการ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B25590-A83C-42A0-B209-463C65AC7F2E}"/>
              </a:ext>
            </a:extLst>
          </p:cNvPr>
          <p:cNvSpPr txBox="1"/>
          <p:nvPr/>
        </p:nvSpPr>
        <p:spPr>
          <a:xfrm>
            <a:off x="5770486" y="3607847"/>
            <a:ext cx="2635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98"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ไม่เปิดเผยข้อมูลดิบของบริษัทที่ได้จากการสำรวจ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F491C8C3-7D2F-4F9D-A088-4B66438CC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40" t="9741" r="10983" b="10365"/>
          <a:stretch/>
        </p:blipFill>
        <p:spPr>
          <a:xfrm>
            <a:off x="3484945" y="1856703"/>
            <a:ext cx="2158595" cy="217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8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30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7"/>
          </a:xfrm>
          <a:prstGeom prst="rect">
            <a:avLst/>
          </a:prstGeom>
        </p:spPr>
      </p:pic>
      <p:pic>
        <p:nvPicPr>
          <p:cNvPr id="359" name="Picture 30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360" name="Oval 30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1" name="Picture 31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1"/>
            <a:ext cx="1202540" cy="856055"/>
          </a:xfrm>
          <a:prstGeom prst="rect">
            <a:avLst/>
          </a:prstGeom>
        </p:spPr>
      </p:pic>
      <p:pic>
        <p:nvPicPr>
          <p:cNvPr id="362" name="Picture 31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1"/>
            <a:ext cx="745301" cy="571500"/>
          </a:xfrm>
          <a:prstGeom prst="rect">
            <a:avLst/>
          </a:prstGeom>
        </p:spPr>
      </p:pic>
      <p:sp>
        <p:nvSpPr>
          <p:cNvPr id="363" name="Rectangle 31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64" name="Rectangle 316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"/>
            <a:ext cx="9143771" cy="354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65" name="Rectangle 318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5" y="2815272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67" name="Freeform: Shape 3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41650"/>
            <a:ext cx="9144000" cy="2101851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477687" y="3640759"/>
            <a:ext cx="6862012" cy="65102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b" anchorCtr="0">
            <a:normAutofit/>
          </a:bodyPr>
          <a:lstStyle/>
          <a:p>
            <a:pPr defTabSz="457198">
              <a:spcBef>
                <a:spcPct val="0"/>
              </a:spcBef>
            </a:pPr>
            <a:r>
              <a:rPr lang="en-US" sz="3600" b="1" dirty="0" err="1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</a:t>
            </a:r>
            <a:endParaRPr lang="en-US" sz="3600" b="1" dirty="0">
              <a:solidFill>
                <a:srgbClr val="EBEBE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5194"/>
              </p:ext>
            </p:extLst>
          </p:nvPr>
        </p:nvGraphicFramePr>
        <p:xfrm>
          <a:off x="952272" y="290116"/>
          <a:ext cx="6617822" cy="2778460"/>
        </p:xfrm>
        <a:graphic>
          <a:graphicData uri="http://schemas.openxmlformats.org/drawingml/2006/table">
            <a:tbl>
              <a:tblPr firstRow="1" bandRow="1"/>
              <a:tblGrid>
                <a:gridCol w="22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5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45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12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0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1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19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19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94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07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No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Detailed activity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กย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พย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กพ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มีค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เมย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มิย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กย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Milestone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รับข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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อมูลดิบ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เกี่ยวกับการจัดการกากอุตสาหกรรม ของกลุ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มโรง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งาน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ที่ต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องการวิ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เคราะห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 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1.1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ทบทวนกรอบการวิจัยและข้อมูลที่จำเป็นจากกรอ.และกลุ่มการจัดการเพื่อสิ่งแวดล้อม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593" marR="58593" marT="29296" marB="292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1.2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จัดทำหนังสือขอข้อมูลหน่วยงานรัฐ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593" marR="58593" marT="29296" marB="292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เก็บ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รวบรวมข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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อมูล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จำเป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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นต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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อการ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ศึกษา ด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าน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ปริมาณ รหัสการจัดการกากของเสียของโรงงาน 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ในกลุ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มฯ 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2.1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ร่างแบบ </a:t>
                      </a:r>
                      <a:r>
                        <a:rPr lang="en-US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form </a:t>
                      </a:r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ข้อมูลที่ต้องการศึกษาของกลุ่ม </a:t>
                      </a:r>
                      <a:r>
                        <a:rPr lang="en-US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WP </a:t>
                      </a:r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เพื่อเตรียมเข้าขอข้อมูล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593" marR="58593" marT="29296" marB="292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2,2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จำแนก/และคัดเลือกกลุ่มโรงงาน </a:t>
                      </a:r>
                      <a:r>
                        <a:rPr lang="en-US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WP </a:t>
                      </a:r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 30 โรงงาน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593" marR="58593" marT="29296" marB="292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2.3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ทำหนังสือขอเข้าโรงงานจำนวน 30 โรงงาน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8593" marR="58593" marT="29296" marB="2929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ศึกษารายงานการศึกษาทั้งใน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และต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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าง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ประเทศเกี่ยวกับการจัดการกากในปัจจุบัน 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3.1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สรุปประเด็น </a:t>
                      </a:r>
                      <a:r>
                        <a:rPr lang="en-US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Output </a:t>
                      </a:r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ที่ต้องการจากการทำ</a:t>
                      </a:r>
                      <a:r>
                        <a:rPr lang="en-US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literature review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199" marR="5199" marT="5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3.2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ระบุประเภทกากอุตสาหกรรมที่ต้องการศึกษา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199" marR="5199" marT="5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3.3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 </a:t>
                      </a:r>
                      <a:r>
                        <a:rPr lang="en-US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literature review </a:t>
                      </a:r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แนวทางจัดการกากทั้งในและต่างประเทศ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199" marR="5199" marT="5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เข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าสัมภาษณ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และสำรวจการจัดการของเสีย ภายในโรงงาน 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4.1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ประสานงานวัน/เวลา เข้าสำรวจ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09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4,2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แบ่งทีมเข้าสำรวจโรงงาน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08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30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7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309" name="Oval 30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1" name="Picture 31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1"/>
            <a:ext cx="1202540" cy="856055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1"/>
            <a:ext cx="745301" cy="571500"/>
          </a:xfrm>
          <a:prstGeom prst="rect">
            <a:avLst/>
          </a:prstGeom>
        </p:spPr>
      </p:pic>
      <p:sp>
        <p:nvSpPr>
          <p:cNvPr id="315" name="Rectangle 31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7" name="Rectangle 316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"/>
            <a:ext cx="9143771" cy="354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5" y="2815272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23" name="Freeform: Shape 3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41650"/>
            <a:ext cx="9144000" cy="2101851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477687" y="3640759"/>
            <a:ext cx="6862012" cy="65102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b" anchorCtr="0">
            <a:normAutofit/>
          </a:bodyPr>
          <a:lstStyle/>
          <a:p>
            <a:pPr defTabSz="457198">
              <a:spcBef>
                <a:spcPct val="0"/>
              </a:spcBef>
            </a:pPr>
            <a:r>
              <a:rPr lang="en-US" sz="3600" b="1" dirty="0" err="1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</a:t>
            </a:r>
            <a:endParaRPr lang="en-US" sz="3600" b="1" dirty="0">
              <a:solidFill>
                <a:srgbClr val="EBEBE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249979"/>
              </p:ext>
            </p:extLst>
          </p:nvPr>
        </p:nvGraphicFramePr>
        <p:xfrm>
          <a:off x="805657" y="361894"/>
          <a:ext cx="6863114" cy="2637714"/>
        </p:xfrm>
        <a:graphic>
          <a:graphicData uri="http://schemas.openxmlformats.org/drawingml/2006/table">
            <a:tbl>
              <a:tblPr firstRow="1" bandRow="1"/>
              <a:tblGrid>
                <a:gridCol w="26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58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6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994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94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994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688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385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4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No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Detailed activity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กย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พย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กพ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เมย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มิย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สค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กย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Milestone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รวบ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รวมข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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อมูล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ประเมินผล วิ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เคราะห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 จัดรูปแบบ ข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อมูล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5.1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ประเมินผลและวิเคราะห์ข้อมูลที่ได้จากการสำรวจ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5.2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เลือก/จัดกลุ่มข้อมูลเพื่อออกแบบฟังก์ชั่นในการทำเว็บไซต์ 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5.3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วิเคราะห์ และเลือก</a:t>
                      </a:r>
                      <a:r>
                        <a:rPr lang="en-US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Waste </a:t>
                      </a:r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เพื่อใช้ประโยชน์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จัดงานสัมมนาแลกเปลี่ยน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องค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ความรูเรื่องการ จัดการกาก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อุตสาหกรรมร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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วม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กันทั้งภาครัฐและเอกชนที่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เกี่ยวข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องเพื่อนำเสนอร่างฟังก์ชั่นของเว็บไซต์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พัฒนาฐานขอมูลการจัดการของเสีย อุตสาหกรรม 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7.1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ประสานกับโปรแกรมเมอร์ในการพัฒนาเว็บไซต์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7.2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รวบรวมประเด็นที่ได้จากการสัมมนาเพื่อสรุปประเด็นพัฒนาเว็บไซต์จัดการกาก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เสนอข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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อมูล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ที่รวบรวมและศึกษาวิ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เคราะห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ได ในรูปแบบเว็บ</a:t>
                      </a:r>
                      <a:r>
                        <a:rPr lang="th-TH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ไซต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 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ประชาสัมพันธการใชงานของเว็บไซตที่พัฒนา แลว ใหแกกลุมโรงงานอุตสาหกรรม</a:t>
                      </a:r>
                      <a:b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ผูเกี่ยวของ หรือประชาชนทั่วไปไดทดลองใชงาน เพื่อขยาย ผลไปสูโมเดลอื่น ๆ ตอไป 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มีการจัดทำข้อตกลงความร่วมมือ (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MOU)</a:t>
                      </a: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ระหว่างผู้ประกอบการที่สนใจนำกากฯ</a:t>
                      </a:r>
                      <a:b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ของอุตสาหกรรมหนึ่ง ๆ ไปศึกษาความเป็นไปได้ ในการนำกากฯ ไปใช้ต่อ 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10.1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คัดเลือกกากอุตสาหกรรมที่มีความเป็นไปได้ในการนำไปใช้ประโยชน์ต่อ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10.2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 </a:t>
                      </a:r>
                      <a:r>
                        <a:rPr lang="en-US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MOU </a:t>
                      </a:r>
                      <a:r>
                        <a:rPr lang="th-TH" sz="1000" b="0" i="0" u="none" strike="noStrike">
                          <a:solidFill>
                            <a:srgbClr val="203764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ความร่วมมือในการนำกากอุตสาหกรรมไปใช้ประโยชน์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3351" marR="3351" marT="3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250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107504" y="195486"/>
            <a:ext cx="930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แผนการทบทวนวรรณกรรม และการวิเคราะห์ข้อมูล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059582"/>
            <a:ext cx="7776864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Milestone 1: </a:t>
            </a:r>
            <a:b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เพื่อจัดลำดับประเภทกากอุตสาหกรรมอย่างน้อย </a:t>
            </a:r>
            <a:r>
              <a:rPr lang="en-US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อันดับที่มีศักยภาพในแต่ละพื้นที่ (เช่น ปริมาณมากที่สุด และ/หรือ ยังมีโอกาสในการจัดการให้ดีขึ้นได้ จากข้อมูลกรมโรงงานอุตสาหกรรม</a:t>
            </a:r>
          </a:p>
          <a:p>
            <a:r>
              <a:rPr lang="th-TH" sz="1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แนวทางการดำเนินงาน:</a:t>
            </a:r>
          </a:p>
          <a:p>
            <a:pPr marL="342900" indent="-342900">
              <a:buFont typeface="Arial"/>
              <a:buAutoNum type="arabicPeriod"/>
            </a:pP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กรองรหัสของเสียประเภทอันตรายและเผาไหม้ได้</a:t>
            </a:r>
            <a:r>
              <a:rPr lang="en-US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(HA HM and combustible)</a:t>
            </a:r>
            <a:endParaRPr lang="th-TH" sz="18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/>
              <a:buAutoNum type="arabicPeriod"/>
            </a:pP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จัดลำดับของเสียที่มีปริมาณมากที่สุด </a:t>
            </a:r>
            <a:r>
              <a:rPr lang="en-US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อันดับ</a:t>
            </a:r>
          </a:p>
          <a:p>
            <a:pPr marL="342900" indent="-342900">
              <a:buFont typeface="Arial"/>
              <a:buAutoNum type="arabicPeriod"/>
            </a:pP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จัดลำดับวิธีกำจัดของเสียที่เป็นมิตรกับสิ่งแวดล้อมน้อยที่สุด</a:t>
            </a:r>
            <a:r>
              <a:rPr lang="en-US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 จากข้อ </a:t>
            </a:r>
            <a:r>
              <a:rPr lang="en-US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(Waste management hierarchy) </a:t>
            </a:r>
          </a:p>
          <a:p>
            <a:pPr marL="342900" indent="-342900">
              <a:buFont typeface="Arial"/>
              <a:buAutoNum type="arabicPeriod"/>
            </a:pP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ทำซ้ำข้อ </a:t>
            </a:r>
            <a:r>
              <a:rPr lang="en-US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– 3 </a:t>
            </a: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โดยเรื่องเริ่มจากประเภทของเสียที่ไม่เป็นอันตราย (Non-Hazardous)</a:t>
            </a:r>
          </a:p>
          <a:p>
            <a:endParaRPr lang="th-TH" sz="18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การต่อยอด</a:t>
            </a:r>
            <a:r>
              <a:rPr lang="en-US" sz="1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endParaRPr lang="th-TH" sz="1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เพื่อทบทวนวิธีการจัดการทางเลือกของของเสียที่จัดลำดับได้ เทียบกับวิธีการจัดการ และงานวิจัย (ในประเทศ ต่างประเทศ)</a:t>
            </a:r>
          </a:p>
          <a:p>
            <a:pPr marL="342900" indent="-342900">
              <a:buAutoNum type="arabicPeriod"/>
            </a:pP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เพื่อทวนสอบข้อมูลที่ได้กับข้อมูลจากการสำรวจ </a:t>
            </a:r>
            <a:r>
              <a:rPr lang="en-US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WP</a:t>
            </a:r>
          </a:p>
          <a:p>
            <a:pPr marL="342900" indent="-342900">
              <a:buAutoNum type="arabicPeriod"/>
            </a:pPr>
            <a:r>
              <a:rPr lang="th-TH" sz="1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เพื่อทบทวนวิธีการคาดการณ์ปริมาณของเสียที่จะเกิดในอนาคต รวมถึงปริมาณของเสียที่ยังไม่เข้าสู่ระบบ</a:t>
            </a:r>
            <a:endParaRPr lang="en-US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421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107504" y="168430"/>
            <a:ext cx="930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แผนการทบทวนวรรณกรรม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และการวิเคราะห์ข้อมูล</a:t>
            </a:r>
            <a:endParaRPr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8757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Milestone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2: 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เพื่อทบทวนวิธีการจัดการทางเลือกของของเสียที่จัดลำดับได้ เทียบกับวิธีการจัดการ และงานวิจัย (ในประเทศ ต่างประเทศ)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 วิธีการกำจัดที่ดำเนินการอยู่ในปัจจุบัน สามารถมีวิธีอื่นในการกำจัดของเสียที่เป็นมิตรต่อสิ่งแวดล้อมเพิ่มเติมได้หรือไม่</a:t>
            </a:r>
          </a:p>
          <a:p>
            <a:endParaRPr lang="th-TH" sz="1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แนวทางการดำเนินงาน:</a:t>
            </a:r>
          </a:p>
          <a:p>
            <a:pPr marL="342900" indent="-342900">
              <a:buFont typeface="Arial"/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ศึกษาข้อมูลการทบทวนวรรณกรรม วิธีการจัดการของเสียตามประเภทของเสีย</a:t>
            </a:r>
          </a:p>
          <a:p>
            <a:pPr marL="342900" indent="-342900">
              <a:buFont typeface="Arial"/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ศึกษาข้อมูลในระดับการวิจัยและเชิงพาณิชย์</a:t>
            </a:r>
          </a:p>
          <a:p>
            <a:pPr marL="342900" indent="-342900">
              <a:buFont typeface="Arial"/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เปรียบเทียบข้อมูลการจัดการของเสียในปัจจุบันและข้อมูลที่สืบค้น</a:t>
            </a:r>
          </a:p>
          <a:p>
            <a:pPr marL="342900" indent="-342900">
              <a:buFont typeface="Arial"/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วิเคราะห์ข้อมูลศึกษาความเป็นไปได้ทางเลือกการจัดการของเสียที่มีประสิทธิภาพ</a:t>
            </a:r>
          </a:p>
          <a:p>
            <a:pPr marL="342900" indent="-342900">
              <a:buFont typeface="Arial"/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ทำซ้ำข้อ 1-4 ทั้งในประเทศและต่างประเทศ</a:t>
            </a: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การต่อยอด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เพื่อนำไปจัดทำฐานข้อมูลการจัดการของเสีย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/>
              <a:buAutoNum type="arabicPeriod"/>
            </a:pP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098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179512" y="267494"/>
            <a:ext cx="930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แผนการทบทวนวรรณกรรม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และการวิเคราะห์ข้อมูล</a:t>
            </a:r>
            <a:endParaRPr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31590"/>
            <a:ext cx="8064896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Milestone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3: 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เพื่อทบทวนสอบข้อมูลที่ได้กับข้อมูลจากการสำรวจ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WP</a:t>
            </a:r>
          </a:p>
          <a:p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แนวทางการดำเนินงาน:</a:t>
            </a:r>
          </a:p>
          <a:p>
            <a:pPr marL="342900" indent="-342900">
              <a:buFont typeface="Arial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นำข้อมูลที่ได้จากการสำรวจ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มาจัดประเภทรายการของเสีย ปริมาณ และวิธีการกำจัด</a:t>
            </a:r>
          </a:p>
          <a:p>
            <a:pPr marL="342900" indent="-342900">
              <a:buFont typeface="Arial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เปรียบเทียบวิธีการกำจัดกากกับข้อมูลที่ได้จากการทบทวนวรรณกรรม</a:t>
            </a:r>
          </a:p>
          <a:p>
            <a:pPr marL="342900" indent="-342900">
              <a:buFont typeface="Arial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วิเคราะห์ข้อดี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ข้อเสียของการจัดการกากที่ดำเนินการในปัจจุบันและ/หรือเสนอทางเลือกอื่นที่มีความเป็นไปได้</a:t>
            </a:r>
          </a:p>
          <a:p>
            <a:pPr marL="342900" indent="-342900">
              <a:buFont typeface="Arial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การต่อยอด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เพื่อนำไปจัดทำฐานข้อมูลการจัดการของเสีย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936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179512" y="267494"/>
            <a:ext cx="930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แผนการทบทวนวรรณกรรม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และการวิเคราะห์ข้อมูล</a:t>
            </a:r>
            <a:endParaRPr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31590"/>
            <a:ext cx="8064896" cy="26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Milestone 4: 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เพื่อทบทวนวิธีการคาดการณ์ปริมาณของเสียที่จะเกิดในอนาคต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forecast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ปริมาณของเสียโดยอ้างอิงจากตัวชี้วัด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แนวทางการดำเนินงาน:</a:t>
            </a:r>
          </a:p>
          <a:p>
            <a:pPr marL="342900" indent="-342900">
              <a:buFont typeface="Arial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นำข้อมูลที่ได้จากกรอ.และจากการสำรวจ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WP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เก็บข้อมูลในเชิงปริมาณแบ่งตามพื้นที่</a:t>
            </a:r>
          </a:p>
          <a:p>
            <a:pPr marL="342900" indent="-342900">
              <a:buFont typeface="Arial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คาดการณ์ปริมาณของเสียในอนาคต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การต่อยอด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เพื่อนำไปจัดทำฐานข้อมูลการจัดการของเสีย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629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309E611-FCB2-4285-81E2-5A339CC73F9B}"/>
              </a:ext>
            </a:extLst>
          </p:cNvPr>
          <p:cNvCxnSpPr/>
          <p:nvPr/>
        </p:nvCxnSpPr>
        <p:spPr>
          <a:xfrm>
            <a:off x="202690" y="5020725"/>
            <a:ext cx="87266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FE1CB10-2D03-4EAE-BCD4-3540E5301930}"/>
              </a:ext>
            </a:extLst>
          </p:cNvPr>
          <p:cNvSpPr/>
          <p:nvPr/>
        </p:nvSpPr>
        <p:spPr>
          <a:xfrm>
            <a:off x="48058" y="3284574"/>
            <a:ext cx="2137655" cy="1177245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thaiDist" defTabSz="685800">
              <a:defRPr/>
            </a:pP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 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นักวิจัย</a:t>
            </a:r>
            <a:endParaRPr lang="en-US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36922" indent="-136922" defTabSz="685800">
              <a:buFont typeface="Wingdings" panose="05000000000000000000" pitchFamily="2" charset="2"/>
              <a:buChar char="§"/>
              <a:defRPr/>
            </a:pP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หัวหน้าโครงการ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ศ. ดร.หทัยกานต์ มนัสปิยะ</a:t>
            </a:r>
            <a:endParaRPr lang="en-US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36922" indent="-136922" defTabSz="685800">
              <a:buFont typeface="Wingdings" panose="05000000000000000000" pitchFamily="2" charset="2"/>
              <a:buChar char="§"/>
              <a:defRPr/>
            </a:pP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ศูนย์ความเป็นเลิศด้านเทคโนโลยีปิโตรเคมีและวัสดุ 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(PRTROMAT)</a:t>
            </a:r>
          </a:p>
          <a:p>
            <a:pPr marL="136922" indent="-136922" defTabSz="685800">
              <a:buFont typeface="Wingdings" panose="05000000000000000000" pitchFamily="2" charset="2"/>
              <a:buChar char="§"/>
              <a:defRPr/>
            </a:pP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ระยะเวลาโครงการ 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1 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36922" indent="-136922" algn="thaiDist" defTabSz="685800">
              <a:buFont typeface="Wingdings" panose="05000000000000000000" pitchFamily="2" charset="2"/>
              <a:buChar char="§"/>
              <a:defRPr/>
            </a:pP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คณะผู้วิจัย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6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ท่าน</a:t>
            </a:r>
            <a:endParaRPr lang="en-US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B421F4-79E0-430D-A355-1B075D298FD4}"/>
              </a:ext>
            </a:extLst>
          </p:cNvPr>
          <p:cNvSpPr/>
          <p:nvPr/>
        </p:nvSpPr>
        <p:spPr>
          <a:xfrm>
            <a:off x="48058" y="1690530"/>
            <a:ext cx="2137655" cy="1546577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งบประมาณการวิจัย</a:t>
            </a:r>
          </a:p>
          <a:p>
            <a:pPr marL="136922" indent="-136922" defTabSz="685800">
              <a:buFont typeface="Wingdings" panose="05000000000000000000" pitchFamily="2" charset="2"/>
              <a:buChar char="§"/>
              <a:tabLst>
                <a:tab pos="136922" algn="l"/>
              </a:tabLst>
              <a:defRPr/>
            </a:pP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งบประมาณที่เสนอ บพข.</a:t>
            </a:r>
          </a:p>
          <a:p>
            <a:pPr marL="136922" indent="-136922" defTabSz="685800">
              <a:buFont typeface="Wingdings" panose="05000000000000000000" pitchFamily="2" charset="2"/>
              <a:buChar char="§"/>
              <a:tabLst>
                <a:tab pos="136922" algn="l"/>
              </a:tabLst>
              <a:defRPr/>
            </a:pP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In-cash 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เอกชน (10.00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  <a:p>
            <a:pPr marL="136922" indent="-136922" defTabSz="685800">
              <a:buFont typeface="Wingdings" panose="05000000000000000000" pitchFamily="2" charset="2"/>
              <a:buChar char="§"/>
              <a:tabLst>
                <a:tab pos="136922" algn="l"/>
              </a:tabLst>
              <a:defRPr/>
            </a:pP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In-kind 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เอกชน (3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1.25%)</a:t>
            </a:r>
          </a:p>
          <a:p>
            <a:pPr defTabSz="685800">
              <a:tabLst>
                <a:tab pos="136922" algn="l"/>
              </a:tabLst>
              <a:defRPr/>
            </a:pPr>
            <a:endParaRPr lang="th-TH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36922" indent="-136922" defTabSz="685800">
              <a:buFont typeface="Wingdings" panose="05000000000000000000" pitchFamily="2" charset="2"/>
              <a:buChar char="§"/>
              <a:tabLst>
                <a:tab pos="871538" algn="l"/>
              </a:tabLst>
              <a:defRPr/>
            </a:pP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หน่วยงานร่วมทุน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กลุ่มอุตสาหกรรมการจัดการเพื่อสิ่งแวดล้อม สภาอุตสาหกรรมแห่งประเทศไทย</a:t>
            </a:r>
          </a:p>
        </p:txBody>
      </p:sp>
      <p:sp>
        <p:nvSpPr>
          <p:cNvPr id="54" name="Flowchart: Off-page Connector 53">
            <a:extLst>
              <a:ext uri="{FF2B5EF4-FFF2-40B4-BE49-F238E27FC236}">
                <a16:creationId xmlns:a16="http://schemas.microsoft.com/office/drawing/2014/main" id="{22549FA2-901E-4AE7-9D73-F86432D1792B}"/>
              </a:ext>
            </a:extLst>
          </p:cNvPr>
          <p:cNvSpPr/>
          <p:nvPr/>
        </p:nvSpPr>
        <p:spPr>
          <a:xfrm rot="16200000">
            <a:off x="7639033" y="96048"/>
            <a:ext cx="415499" cy="1645009"/>
          </a:xfrm>
          <a:prstGeom prst="flowChartOffpageConnector">
            <a:avLst/>
          </a:prstGeom>
          <a:solidFill>
            <a:srgbClr val="FFCC9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th-TH" sz="150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11E2D0B-1B99-4BE7-A6EC-D21AEB474C98}"/>
              </a:ext>
            </a:extLst>
          </p:cNvPr>
          <p:cNvSpPr/>
          <p:nvPr/>
        </p:nvSpPr>
        <p:spPr>
          <a:xfrm>
            <a:off x="5061849" y="4674477"/>
            <a:ext cx="85504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800">
              <a:defRPr/>
            </a:pPr>
            <a:r>
              <a:rPr lang="th-TH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65-2566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CCBEC-5C35-479B-9264-454C6502B7B0}"/>
              </a:ext>
            </a:extLst>
          </p:cNvPr>
          <p:cNvSpPr/>
          <p:nvPr/>
        </p:nvSpPr>
        <p:spPr>
          <a:xfrm>
            <a:off x="1583871" y="78112"/>
            <a:ext cx="5976258" cy="392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th-TH" sz="21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แนวทางการจัดการกากอุตสาหกรรมเพื่อเศรษฐกิจหมุนเวียน</a:t>
            </a:r>
            <a:endParaRPr lang="en-US" sz="2100" b="1" dirty="0">
              <a:solidFill>
                <a:prstClr val="white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Flowchart: Off-page Connector 26">
            <a:extLst>
              <a:ext uri="{FF2B5EF4-FFF2-40B4-BE49-F238E27FC236}">
                <a16:creationId xmlns:a16="http://schemas.microsoft.com/office/drawing/2014/main" id="{88D789E5-C0F5-417B-B95E-2F6DE25E5301}"/>
              </a:ext>
            </a:extLst>
          </p:cNvPr>
          <p:cNvSpPr/>
          <p:nvPr/>
        </p:nvSpPr>
        <p:spPr>
          <a:xfrm rot="16200000">
            <a:off x="858067" y="-24255"/>
            <a:ext cx="395825" cy="1823117"/>
          </a:xfrm>
          <a:prstGeom prst="flowChartOffpageConnecto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th-TH" sz="15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Flowchart: Off-page Connector 29">
            <a:extLst>
              <a:ext uri="{FF2B5EF4-FFF2-40B4-BE49-F238E27FC236}">
                <a16:creationId xmlns:a16="http://schemas.microsoft.com/office/drawing/2014/main" id="{CBB3B091-9D73-41D3-8E33-97A035941E70}"/>
              </a:ext>
            </a:extLst>
          </p:cNvPr>
          <p:cNvSpPr/>
          <p:nvPr/>
        </p:nvSpPr>
        <p:spPr>
          <a:xfrm rot="16200000">
            <a:off x="5255365" y="-84411"/>
            <a:ext cx="446774" cy="1997501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th-TH" sz="150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Off-page Connector 32">
            <a:extLst>
              <a:ext uri="{FF2B5EF4-FFF2-40B4-BE49-F238E27FC236}">
                <a16:creationId xmlns:a16="http://schemas.microsoft.com/office/drawing/2014/main" id="{B65DFDC7-4F0E-4233-B9EB-D3F010502372}"/>
              </a:ext>
            </a:extLst>
          </p:cNvPr>
          <p:cNvSpPr/>
          <p:nvPr/>
        </p:nvSpPr>
        <p:spPr>
          <a:xfrm rot="16200000">
            <a:off x="2896146" y="91836"/>
            <a:ext cx="390762" cy="1645009"/>
          </a:xfrm>
          <a:prstGeom prst="flowChartOffpageConnector">
            <a:avLst/>
          </a:prstGeom>
          <a:solidFill>
            <a:srgbClr val="8EDEC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th-TH" sz="15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FA89C-43B5-4D50-B721-45FD52CDE550}"/>
              </a:ext>
            </a:extLst>
          </p:cNvPr>
          <p:cNvSpPr txBox="1"/>
          <p:nvPr/>
        </p:nvSpPr>
        <p:spPr>
          <a:xfrm>
            <a:off x="249001" y="770111"/>
            <a:ext cx="171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ปัจจัยนำเข้า 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Input)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56444-B241-49C6-B859-9BF00F96C512}"/>
              </a:ext>
            </a:extLst>
          </p:cNvPr>
          <p:cNvSpPr txBox="1"/>
          <p:nvPr/>
        </p:nvSpPr>
        <p:spPr>
          <a:xfrm>
            <a:off x="2008996" y="745026"/>
            <a:ext cx="20172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 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Output)</a:t>
            </a:r>
          </a:p>
          <a:p>
            <a:pPr defTabSz="685800"/>
            <a:endParaRPr lang="th-TH" sz="135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7C725-DCBE-4B5D-95FD-907398D6D070}"/>
              </a:ext>
            </a:extLst>
          </p:cNvPr>
          <p:cNvSpPr txBox="1"/>
          <p:nvPr/>
        </p:nvSpPr>
        <p:spPr>
          <a:xfrm>
            <a:off x="4707937" y="746137"/>
            <a:ext cx="16346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 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Outcome)</a:t>
            </a:r>
          </a:p>
          <a:p>
            <a:pPr defTabSz="685800"/>
            <a:endParaRPr lang="th-TH" sz="135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A224DB-AC87-42BC-A517-F8A4ED78DEF3}"/>
              </a:ext>
            </a:extLst>
          </p:cNvPr>
          <p:cNvSpPr/>
          <p:nvPr/>
        </p:nvSpPr>
        <p:spPr>
          <a:xfrm>
            <a:off x="51001" y="1198786"/>
            <a:ext cx="2122856" cy="438582"/>
          </a:xfrm>
          <a:prstGeom prst="rect">
            <a:avLst/>
          </a:prstGeom>
          <a:solidFill>
            <a:srgbClr val="DAE3F3"/>
          </a:solidFill>
          <a:ln>
            <a:solidFill>
              <a:schemeClr val="tx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thaiDist" defTabSz="685800">
              <a:defRPr/>
            </a:pP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องค์ความรู้เดิม</a:t>
            </a:r>
          </a:p>
          <a:p>
            <a:pPr marL="135731" indent="-135731" algn="thaiDist" defTabSz="685800">
              <a:buFont typeface="Wingdings" panose="05000000000000000000" pitchFamily="2" charset="2"/>
              <a:buChar char="§"/>
              <a:tabLst>
                <a:tab pos="135731" algn="l"/>
              </a:tabLst>
              <a:defRPr/>
            </a:pPr>
            <a:r>
              <a:rPr lang="th-TH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 </a:t>
            </a:r>
            <a:r>
              <a: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Smartformplus.net.</a:t>
            </a:r>
            <a:endParaRPr lang="th-TH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3C32F8-FE9A-4416-BB3D-610CEEDE05FA}"/>
              </a:ext>
            </a:extLst>
          </p:cNvPr>
          <p:cNvSpPr/>
          <p:nvPr/>
        </p:nvSpPr>
        <p:spPr>
          <a:xfrm>
            <a:off x="3897604" y="1486729"/>
            <a:ext cx="810333" cy="392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marL="136922" indent="-136922" defTabSz="685800">
              <a:buFont typeface="+mj-lt"/>
              <a:buAutoNum type="arabicPeriod"/>
              <a:defRPr/>
            </a:pPr>
            <a:r>
              <a:rPr lang="th-TH" sz="105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โรงงานในกลุ่มอุตสาหกรรม</a:t>
            </a:r>
            <a:endParaRPr lang="en-US" sz="105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315A2D-2710-4D15-AE09-649D264CC404}"/>
              </a:ext>
            </a:extLst>
          </p:cNvPr>
          <p:cNvSpPr txBox="1"/>
          <p:nvPr/>
        </p:nvSpPr>
        <p:spPr>
          <a:xfrm>
            <a:off x="7095816" y="746137"/>
            <a:ext cx="1495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 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Impact)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8617B9-7894-486A-BA0B-D84D30F37085}"/>
              </a:ext>
            </a:extLst>
          </p:cNvPr>
          <p:cNvSpPr/>
          <p:nvPr/>
        </p:nvSpPr>
        <p:spPr>
          <a:xfrm flipH="1">
            <a:off x="2877508" y="4674478"/>
            <a:ext cx="658581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th-TH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261442-8E4A-43AC-A3AD-3404177D6476}"/>
              </a:ext>
            </a:extLst>
          </p:cNvPr>
          <p:cNvSpPr/>
          <p:nvPr/>
        </p:nvSpPr>
        <p:spPr>
          <a:xfrm>
            <a:off x="7729895" y="4674476"/>
            <a:ext cx="85504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800">
              <a:defRPr/>
            </a:pPr>
            <a:r>
              <a:rPr lang="th-TH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65-2567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E797F8-4963-4860-9096-2B1AB9A45375}"/>
              </a:ext>
            </a:extLst>
          </p:cNvPr>
          <p:cNvSpPr/>
          <p:nvPr/>
        </p:nvSpPr>
        <p:spPr>
          <a:xfrm>
            <a:off x="2235987" y="1196644"/>
            <a:ext cx="1605788" cy="1650452"/>
          </a:xfrm>
          <a:prstGeom prst="rect">
            <a:avLst/>
          </a:prstGeom>
          <a:solidFill>
            <a:srgbClr val="C4EEE3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133350" indent="-133350" algn="thaiDist" defTabSz="685800">
              <a:buFont typeface="Wingdings" panose="05000000000000000000" pitchFamily="2" charset="2"/>
              <a:buChar char="§"/>
              <a:defRPr/>
            </a:pPr>
            <a:r>
              <a:rPr lang="th-TH" sz="1125" spc="-23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ฐานข้อมูลเปิดที่รวบรวมข้อมูลลักษณะกากอุตสาหกรรม หรือแพลตฟอร์มการจัดการกากอุตสาหกรรมในรูปแบบเว็บไซต์ เพื่อความสะดวกสบายและง่ายต่อการนำไปใช้ของผู้ใช้งาน</a:t>
            </a:r>
          </a:p>
          <a:p>
            <a:pPr marL="133350" indent="-133350" algn="thaiDist" defTabSz="685800">
              <a:buFont typeface="Wingdings" panose="05000000000000000000" pitchFamily="2" charset="2"/>
              <a:buChar char="§"/>
              <a:defRPr/>
            </a:pPr>
            <a:r>
              <a:rPr lang="th-TH" sz="1125" spc="-23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ฐานข้อมูลดูแลโดยสภาอุตสาหกรรม กลุ่มอุตสาหกรรมการจัดการเพื่อสิ่งแวดล้อม</a:t>
            </a:r>
            <a:endParaRPr lang="en-US" sz="1125" spc="-23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BD268B1-9F8A-41B6-A242-A69225701767}"/>
              </a:ext>
            </a:extLst>
          </p:cNvPr>
          <p:cNvSpPr/>
          <p:nvPr/>
        </p:nvSpPr>
        <p:spPr>
          <a:xfrm>
            <a:off x="6609526" y="3204944"/>
            <a:ext cx="2465763" cy="1454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thaiDist" defTabSz="685800"/>
            <a:r>
              <a:rPr lang="th-TH" sz="1125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ผลกระทบทางสิ่งแวดล้อม</a:t>
            </a:r>
          </a:p>
          <a:p>
            <a:pPr marL="136922" indent="-136922" algn="thaiDist" defTabSz="685800">
              <a:buFont typeface="Wingdings" panose="05000000000000000000" pitchFamily="2" charset="2"/>
              <a:buChar char="§"/>
            </a:pPr>
            <a:r>
              <a:rPr lang="th-TH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ลดปริมาณการฝังกลบของเสียจากอุตสาหกรรม</a:t>
            </a:r>
          </a:p>
          <a:p>
            <a:pPr marL="136922" indent="-136922" algn="thaiDist" defTabSz="685800">
              <a:buFont typeface="Wingdings" panose="05000000000000000000" pitchFamily="2" charset="2"/>
              <a:buChar char="§"/>
            </a:pPr>
            <a:r>
              <a:rPr lang="th-TH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ลดผลกระทบต่อสิ่งแวดล้อมจากการจัดการกากของเสียอุตสาหกรรมที่ไม่เหมาะสม</a:t>
            </a:r>
          </a:p>
          <a:p>
            <a:pPr marL="136922" indent="-136922" algn="thaiDist" defTabSz="685800">
              <a:buFont typeface="Wingdings" panose="05000000000000000000" pitchFamily="2" charset="2"/>
              <a:buChar char="§"/>
            </a:pPr>
            <a:r>
              <a:rPr lang="th-TH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หมุนเวียนใช้ประโยชน์กากของเสียและลดปริมาณของเสียที่ต้องกำจัดตามแนวคิดเศรษฐกิจหมุนเวียน</a:t>
            </a:r>
          </a:p>
          <a:p>
            <a:pPr marL="136922" indent="-136922" algn="thaiDist" defTabSz="685800">
              <a:buFont typeface="Wingdings" panose="05000000000000000000" pitchFamily="2" charset="2"/>
              <a:buChar char="§"/>
            </a:pPr>
            <a:r>
              <a:rPr lang="th-TH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ิทธิภาพการใช้ทรัพยากรที่ดีขึ้นจากการนำกากของเสียอุตสาหกรรมที่เกิดขึ้นนั้นกลับมาใช้ใหม่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CEAD13-7A43-45DC-A7C1-EF259F7F5A72}"/>
              </a:ext>
            </a:extLst>
          </p:cNvPr>
          <p:cNvSpPr/>
          <p:nvPr/>
        </p:nvSpPr>
        <p:spPr>
          <a:xfrm>
            <a:off x="4767062" y="1477009"/>
            <a:ext cx="1784693" cy="14542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marL="136922" indent="-136922" algn="thaiDist" defTabSz="685800">
              <a:buFont typeface="Wingdings" panose="05000000000000000000" pitchFamily="2" charset="2"/>
              <a:buChar char="§"/>
              <a:defRPr/>
            </a:pPr>
            <a:r>
              <a:rPr lang="th-TH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ของเสียจากอุตสาหกรรมบางชนิดสามารถนำกลับไปใช้ประโบชน์ได้ โดยไม่ต้องกำจัดหรือฝังกลบ</a:t>
            </a:r>
          </a:p>
          <a:p>
            <a:pPr marL="136922" indent="-136922" algn="thaiDist" defTabSz="685800">
              <a:buFont typeface="Wingdings" panose="05000000000000000000" pitchFamily="2" charset="2"/>
              <a:buChar char="§"/>
              <a:defRPr/>
            </a:pPr>
            <a:r>
              <a:rPr lang="th-TH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ช่วยลดต้นทุนในการจัดการ/กำจัดกากของเสียอุตสาหกรรม รวมถึงการสร้างผลพลอยได้จากการดำเนินการ โดยสามารถนำกากอุตสาหกรรมไปใช้ประโยชน์ต่อและเพิ่มมูลค่าได้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C96CF1-321E-4EA2-8E3F-A0EE5E36B330}"/>
              </a:ext>
            </a:extLst>
          </p:cNvPr>
          <p:cNvSpPr/>
          <p:nvPr/>
        </p:nvSpPr>
        <p:spPr>
          <a:xfrm>
            <a:off x="3892049" y="1198942"/>
            <a:ext cx="815888" cy="249604"/>
          </a:xfrm>
          <a:prstGeom prst="rect">
            <a:avLst/>
          </a:prstGeom>
          <a:solidFill>
            <a:schemeClr val="accent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</a:t>
            </a:r>
            <a:endParaRPr lang="th-TH" sz="135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01A003-D0DA-49DF-9814-FE710AD3D3B7}"/>
              </a:ext>
            </a:extLst>
          </p:cNvPr>
          <p:cNvSpPr/>
          <p:nvPr/>
        </p:nvSpPr>
        <p:spPr>
          <a:xfrm>
            <a:off x="4767063" y="1198785"/>
            <a:ext cx="1784693" cy="249604"/>
          </a:xfrm>
          <a:prstGeom prst="rect">
            <a:avLst/>
          </a:prstGeom>
          <a:solidFill>
            <a:schemeClr val="accent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change</a:t>
            </a:r>
            <a:endParaRPr lang="th-TH" sz="135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DF27846-BC35-447B-A38C-3AD5E26D7F1E}"/>
              </a:ext>
            </a:extLst>
          </p:cNvPr>
          <p:cNvSpPr/>
          <p:nvPr/>
        </p:nvSpPr>
        <p:spPr>
          <a:xfrm>
            <a:off x="663109" y="4674479"/>
            <a:ext cx="471924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800">
              <a:defRPr/>
            </a:pPr>
            <a:r>
              <a:rPr lang="th-TH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80C145-AC9D-4CB8-99F5-E3CBA070B01A}"/>
              </a:ext>
            </a:extLst>
          </p:cNvPr>
          <p:cNvSpPr/>
          <p:nvPr/>
        </p:nvSpPr>
        <p:spPr>
          <a:xfrm>
            <a:off x="6609527" y="1194856"/>
            <a:ext cx="2465762" cy="934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thaiDist" defTabSz="685800"/>
            <a:r>
              <a:rPr lang="th-TH" sz="1125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ผลกระทบทางเศรษฐกิจ</a:t>
            </a:r>
          </a:p>
          <a:p>
            <a:pPr marL="136922" indent="-136922" algn="thaiDist" defTabSz="685800">
              <a:buFont typeface="Wingdings" panose="05000000000000000000" pitchFamily="2" charset="2"/>
              <a:buChar char="§"/>
            </a:pPr>
            <a:r>
              <a:rPr lang="th-TH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โรงงานในกลุ่มอุตสาหกรรม มีกำไรเพิ่มขึ้นจากการเข้าถึงข้อมูล ช่วยลดต้นทุนในการจัดการ/กำจัดกากของเสียอุตสาหกรรม รวมถึงการนำกากอุตสาหกรรมไปใช้ประโยชน์ต่อและเพิ่มมูลค่าได้ของกากของเสียอุตสาหกรรม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D85A2B-8B06-4D78-B725-85F16587BD87}"/>
              </a:ext>
            </a:extLst>
          </p:cNvPr>
          <p:cNvSpPr/>
          <p:nvPr/>
        </p:nvSpPr>
        <p:spPr>
          <a:xfrm>
            <a:off x="6609526" y="2198281"/>
            <a:ext cx="2465762" cy="934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algn="thaiDist" defTabSz="685800"/>
            <a:r>
              <a:rPr lang="th-TH" sz="1125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ผลกระทบทางสังคม</a:t>
            </a:r>
          </a:p>
          <a:p>
            <a:pPr marL="136922" indent="-136922" algn="thaiDist" defTabSz="685800">
              <a:buFont typeface="Wingdings" panose="05000000000000000000" pitchFamily="2" charset="2"/>
              <a:buChar char="§"/>
            </a:pPr>
            <a:r>
              <a:rPr lang="th-TH" sz="1125" spc="-3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ภาครัฐสามารถวิเคราะห์ข้อมูลภาพรวมการจัดการกากอุตสาหกรรมร่วมกัน ผ่านการนำเสนอข้อมูลในรูปแบบที่ชัดเจนเพื่อบูรณาการการจัดการกากอุตสาหกรรมที่เกิดขึ้นภายในโรงงานอุตสาหกรรมระดับต่าง ๆ ได้ดีขึ้น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BD35C6-E445-4237-8545-E55FDEA5A65E}"/>
              </a:ext>
            </a:extLst>
          </p:cNvPr>
          <p:cNvSpPr/>
          <p:nvPr/>
        </p:nvSpPr>
        <p:spPr>
          <a:xfrm>
            <a:off x="4767061" y="2990276"/>
            <a:ext cx="1784693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marL="136922" indent="-136922" algn="thaiDist" defTabSz="685800">
              <a:buFont typeface="Wingdings" panose="05000000000000000000" pitchFamily="2" charset="2"/>
              <a:buChar char="§"/>
              <a:defRPr/>
            </a:pPr>
            <a:r>
              <a:rPr lang="th-TH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โรงงานในกลุ่มอุตสาหกรรมมีระบบการจัดการกากอุตสาหกรรม ทั้งอันตรายและไม่อันตรายที่ถูกต้องเพิ่มขึ้นอย่างต่อเนื่อง ทำให้กากของเสียที่เกิดขึ้นลดน้อยลง</a:t>
            </a:r>
          </a:p>
          <a:p>
            <a:pPr marL="136922" indent="-136922" algn="thaiDist" defTabSz="685800">
              <a:buFont typeface="Wingdings" panose="05000000000000000000" pitchFamily="2" charset="2"/>
              <a:buChar char="§"/>
              <a:defRPr/>
            </a:pPr>
            <a:r>
              <a:rPr lang="th-TH" sz="1125" spc="-3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โรงงานใหม่สามารถใช้เป็นแนวทางในการออกแบบการจัดการของเสียจากโรงงาน</a:t>
            </a:r>
            <a:endParaRPr lang="en-US" sz="1125" spc="-3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3C32F8-FE9A-4416-BB3D-610CEEDE05FA}"/>
              </a:ext>
            </a:extLst>
          </p:cNvPr>
          <p:cNvSpPr/>
          <p:nvPr/>
        </p:nvSpPr>
        <p:spPr>
          <a:xfrm>
            <a:off x="3892049" y="1928204"/>
            <a:ext cx="810333" cy="1800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 marL="83344" indent="-83344" defTabSz="685800">
              <a:defRPr/>
            </a:pPr>
            <a:r>
              <a:rPr lang="th-TH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กลุ่มผู้ประกอบการ</a:t>
            </a:r>
          </a:p>
          <a:p>
            <a:pPr marL="83344" indent="-83344" defTabSz="685800">
              <a:buFont typeface="Wingdings" panose="05000000000000000000" pitchFamily="2" charset="2"/>
              <a:buChar char="§"/>
              <a:defRPr/>
            </a:pPr>
            <a:r>
              <a:rPr lang="en-US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Waste Generator</a:t>
            </a:r>
          </a:p>
          <a:p>
            <a:pPr marL="83344" indent="-83344" defTabSz="685800">
              <a:buFont typeface="Wingdings" panose="05000000000000000000" pitchFamily="2" charset="2"/>
              <a:buChar char="§"/>
              <a:defRPr/>
            </a:pPr>
            <a:r>
              <a:rPr lang="en-US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Waste Transporter</a:t>
            </a:r>
          </a:p>
          <a:p>
            <a:pPr marL="83344" indent="-83344" defTabSz="685800">
              <a:buFont typeface="Wingdings" panose="05000000000000000000" pitchFamily="2" charset="2"/>
              <a:buChar char="§"/>
              <a:defRPr/>
            </a:pPr>
            <a:r>
              <a:rPr lang="en-US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Waste Processer</a:t>
            </a:r>
          </a:p>
          <a:p>
            <a:pPr marL="83344" indent="-83344" defTabSz="685800">
              <a:buFont typeface="Wingdings" panose="05000000000000000000" pitchFamily="2" charset="2"/>
              <a:buChar char="§"/>
              <a:defRPr/>
            </a:pPr>
            <a:r>
              <a:rPr lang="en-US" sz="112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Waste Regulator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D002BD-DFA7-4351-88EB-219500395AE6}"/>
              </a:ext>
            </a:extLst>
          </p:cNvPr>
          <p:cNvSpPr/>
          <p:nvPr/>
        </p:nvSpPr>
        <p:spPr>
          <a:xfrm>
            <a:off x="2237232" y="2889102"/>
            <a:ext cx="1605788" cy="1338828"/>
          </a:xfrm>
          <a:prstGeom prst="rect">
            <a:avLst/>
          </a:prstGeom>
          <a:solidFill>
            <a:srgbClr val="C4EEE3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133350" indent="-133350" algn="thaiDist" defTabSz="685800">
              <a:buFont typeface="Wingdings" panose="05000000000000000000" pitchFamily="2" charset="2"/>
              <a:buChar char="§"/>
              <a:defRPr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ข้อตกลงความร่วมมือ </a:t>
            </a:r>
            <a:r>
              <a:rPr lang="en-US" sz="135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(MOU) </a:t>
            </a: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ระหว่างผู้ประกอบการที่สนใจนำกากฯ ของอุตสาหกรรมหนึ่ง ๆ ไปศึกษาความเป็นไปได้ในการนำกากฯ ไปใช้ต่อ</a:t>
            </a:r>
            <a:endParaRPr lang="en-US" sz="1125" spc="-23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401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4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7"/>
          </a:xfrm>
          <a:prstGeom prst="rect">
            <a:avLst/>
          </a:prstGeom>
        </p:spPr>
      </p:pic>
      <p:pic>
        <p:nvPicPr>
          <p:cNvPr id="133" name="Picture 16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34" name="Oval 18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5" name="Picture 20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1"/>
            <a:ext cx="1202540" cy="856055"/>
          </a:xfrm>
          <a:prstGeom prst="rect">
            <a:avLst/>
          </a:prstGeom>
        </p:spPr>
      </p:pic>
      <p:pic>
        <p:nvPicPr>
          <p:cNvPr id="136" name="Picture 22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1"/>
            <a:ext cx="745301" cy="571500"/>
          </a:xfrm>
          <a:prstGeom prst="rect">
            <a:avLst/>
          </a:prstGeom>
        </p:spPr>
      </p:pic>
      <p:sp>
        <p:nvSpPr>
          <p:cNvPr id="137" name="Rectangle 24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Rectangle 26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pic>
        <p:nvPicPr>
          <p:cNvPr id="10" name="Picture 9" descr="Diagram&#10;&#10;Description automatically generated with low confidence">
            <a:extLst>
              <a:ext uri="{FF2B5EF4-FFF2-40B4-BE49-F238E27FC236}">
                <a16:creationId xmlns:a16="http://schemas.microsoft.com/office/drawing/2014/main" id="{7C9E419E-A0D3-485F-879D-95087E7CE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028" y="490673"/>
            <a:ext cx="6259623" cy="4178299"/>
          </a:xfrm>
          <a:prstGeom prst="rect">
            <a:avLst/>
          </a:prstGeom>
        </p:spPr>
      </p:pic>
      <p:sp>
        <p:nvSpPr>
          <p:cNvPr id="139" name="Rectangle 28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picture containing person, wall, indoor, posing&#10;&#10;Description automatically generated">
            <a:extLst>
              <a:ext uri="{FF2B5EF4-FFF2-40B4-BE49-F238E27FC236}">
                <a16:creationId xmlns:a16="http://schemas.microsoft.com/office/drawing/2014/main" id="{793ED8DD-AA2D-72C7-C722-4A0D813D6A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9061" y="423141"/>
            <a:ext cx="1129139" cy="121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23AD54F8-9466-F1B7-651C-27C53A4B2A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3921" y="1041051"/>
            <a:ext cx="1224219" cy="138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3AAED612-686E-6D8E-6178-6ED9524060D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298" t="6602" r="10150" b="44427"/>
          <a:stretch/>
        </p:blipFill>
        <p:spPr>
          <a:xfrm>
            <a:off x="6681693" y="2036920"/>
            <a:ext cx="1362512" cy="135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erson in a white coat&#10;&#10;Description automatically generated with low confidence">
            <a:extLst>
              <a:ext uri="{FF2B5EF4-FFF2-40B4-BE49-F238E27FC236}">
                <a16:creationId xmlns:a16="http://schemas.microsoft.com/office/drawing/2014/main" id="{FCBD6A39-35B5-EF0C-B283-2989026D08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5551" y="2733263"/>
            <a:ext cx="1182589" cy="142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A8E11D2-D63A-AE41-E62C-F70F4929FF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0249" y="3614969"/>
            <a:ext cx="1205400" cy="156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925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7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306" name="Oval 30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8" name="Picture 30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1"/>
            <a:ext cx="1202540" cy="856055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1"/>
            <a:ext cx="745301" cy="571500"/>
          </a:xfrm>
          <a:prstGeom prst="rect">
            <a:avLst/>
          </a:prstGeom>
        </p:spPr>
      </p:pic>
      <p:sp>
        <p:nvSpPr>
          <p:cNvPr id="312" name="Rectangle 31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16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836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112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318" name="Freeform: Shape 317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361118" y="360618"/>
            <a:ext cx="5143501" cy="4422264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8571309" cy="5143500"/>
            <a:chOff x="0" y="0"/>
            <a:chExt cx="11428412" cy="6858000"/>
          </a:xfrm>
        </p:grpSpPr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27" name="Picture 326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866216" y="1085850"/>
            <a:ext cx="3564299" cy="249718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b" anchorCtr="0">
            <a:normAutofit/>
          </a:bodyPr>
          <a:lstStyle/>
          <a:p>
            <a:pPr algn="l" defTabSz="457198">
              <a:spcBef>
                <a:spcPct val="0"/>
              </a:spcBef>
            </a:pPr>
            <a:r>
              <a:rPr lang="en-US" sz="7200">
                <a:solidFill>
                  <a:srgbClr val="EBEBEB"/>
                </a:solidFill>
              </a:rPr>
              <a:t>THANK YOU</a:t>
            </a:r>
          </a:p>
        </p:txBody>
      </p:sp>
      <p:pic>
        <p:nvPicPr>
          <p:cNvPr id="299" name="Graphic 298" descr="Smiling Face with No Fill">
            <a:extLst>
              <a:ext uri="{FF2B5EF4-FFF2-40B4-BE49-F238E27FC236}">
                <a16:creationId xmlns:a16="http://schemas.microsoft.com/office/drawing/2014/main" id="{6CE9C0C5-15EC-7656-14DB-C683599FC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2516" y="1556162"/>
            <a:ext cx="2202627" cy="2202627"/>
          </a:xfrm>
          <a:prstGeom prst="rect">
            <a:avLst/>
          </a:prstGeom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377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7"/>
          </a:xfrm>
          <a:prstGeom prst="rect">
            <a:avLst/>
          </a:prstGeom>
        </p:spPr>
      </p:pic>
      <p:pic>
        <p:nvPicPr>
          <p:cNvPr id="380" name="Picture 379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382" name="Oval 381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4" name="Picture 383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1"/>
            <a:ext cx="1202540" cy="856055"/>
          </a:xfrm>
          <a:prstGeom prst="rect">
            <a:avLst/>
          </a:prstGeom>
        </p:spPr>
      </p:pic>
      <p:pic>
        <p:nvPicPr>
          <p:cNvPr id="386" name="Picture 385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1"/>
            <a:ext cx="745301" cy="571500"/>
          </a:xfrm>
          <a:prstGeom prst="rect">
            <a:avLst/>
          </a:prstGeom>
        </p:spPr>
      </p:pic>
      <p:sp>
        <p:nvSpPr>
          <p:cNvPr id="388" name="Rectangle 387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9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5" y="1095172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486697" y="471951"/>
            <a:ext cx="6939116" cy="76249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pPr defTabSz="457198">
              <a:spcBef>
                <a:spcPct val="0"/>
              </a:spcBef>
            </a:pPr>
            <a:r>
              <a:rPr lang="en-US" sz="4200">
                <a:solidFill>
                  <a:srgbClr val="EBEBEB"/>
                </a:solidFill>
              </a:rPr>
              <a:t>Agenda</a:t>
            </a: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6" name="Freeform: Shape 39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321550"/>
            <a:ext cx="9144312" cy="3821950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373" name="TextBox 5">
            <a:extLst>
              <a:ext uri="{FF2B5EF4-FFF2-40B4-BE49-F238E27FC236}">
                <a16:creationId xmlns:a16="http://schemas.microsoft.com/office/drawing/2014/main" id="{2F5C1C2B-4A13-FBDE-0C12-A239A7BA9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607629"/>
              </p:ext>
            </p:extLst>
          </p:nvPr>
        </p:nvGraphicFramePr>
        <p:xfrm>
          <a:off x="486698" y="2107692"/>
          <a:ext cx="8171528" cy="255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79380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305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7"/>
          </a:xfrm>
          <a:prstGeom prst="rect">
            <a:avLst/>
          </a:prstGeom>
        </p:spPr>
      </p:pic>
      <p:pic>
        <p:nvPicPr>
          <p:cNvPr id="350" name="Picture 307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351" name="Oval 309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2" name="Picture 311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1"/>
            <a:ext cx="1202540" cy="856055"/>
          </a:xfrm>
          <a:prstGeom prst="rect">
            <a:avLst/>
          </a:prstGeom>
        </p:spPr>
      </p:pic>
      <p:pic>
        <p:nvPicPr>
          <p:cNvPr id="353" name="Picture 313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1"/>
            <a:ext cx="745301" cy="571500"/>
          </a:xfrm>
          <a:prstGeom prst="rect">
            <a:avLst/>
          </a:prstGeom>
        </p:spPr>
      </p:pic>
      <p:sp>
        <p:nvSpPr>
          <p:cNvPr id="354" name="Rectangle 315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5" name="Rectangle 317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482892" y="1085850"/>
            <a:ext cx="2331469" cy="342900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 defTabSz="457198">
              <a:spcBef>
                <a:spcPct val="0"/>
              </a:spcBef>
            </a:pPr>
            <a:r>
              <a:rPr lang="en-US" sz="2400">
                <a:solidFill>
                  <a:srgbClr val="F2F2F2"/>
                </a:solidFill>
              </a:rPr>
              <a:t>  วัตถุประสงค์</a:t>
            </a:r>
          </a:p>
        </p:txBody>
      </p:sp>
      <p:sp>
        <p:nvSpPr>
          <p:cNvPr id="356" name="Freeform: Shape 319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1"/>
            <a:ext cx="6023018" cy="51435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112"/>
          </a:p>
        </p:txBody>
      </p:sp>
      <p:sp>
        <p:nvSpPr>
          <p:cNvPr id="357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3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358" name="Rectangle 323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59" name="TextBox 5">
            <a:extLst>
              <a:ext uri="{FF2B5EF4-FFF2-40B4-BE49-F238E27FC236}">
                <a16:creationId xmlns:a16="http://schemas.microsoft.com/office/drawing/2014/main" id="{7B601E64-DAAF-BA85-B345-49055D496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249402"/>
              </p:ext>
            </p:extLst>
          </p:nvPr>
        </p:nvGraphicFramePr>
        <p:xfrm>
          <a:off x="3527409" y="856056"/>
          <a:ext cx="5130817" cy="3658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30536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22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267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5" y="1095172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486697" y="471951"/>
            <a:ext cx="7341350" cy="762490"/>
          </a:xfrm>
          <a:prstGeom prst="rect">
            <a:avLst/>
          </a:prstGeom>
        </p:spPr>
        <p:txBody>
          <a:bodyPr spcFirstLastPara="1" vert="horz" lIns="91425" tIns="91425" rIns="91425" bIns="91425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th-TH" sz="3200" b="1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 (</a:t>
            </a:r>
            <a:r>
              <a:rPr lang="en-US" sz="3200" b="1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Output)</a:t>
            </a:r>
          </a:p>
        </p:txBody>
      </p:sp>
      <p:sp>
        <p:nvSpPr>
          <p:cNvPr id="268" name="Rectangle 23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9" name="Freeform: Shape 23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321550"/>
            <a:ext cx="9144312" cy="3821950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70" name="TextBox 7">
            <a:extLst>
              <a:ext uri="{FF2B5EF4-FFF2-40B4-BE49-F238E27FC236}">
                <a16:creationId xmlns:a16="http://schemas.microsoft.com/office/drawing/2014/main" id="{F00E3D42-8B6B-64A7-DB5D-BE25955EE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924053"/>
              </p:ext>
            </p:extLst>
          </p:nvPr>
        </p:nvGraphicFramePr>
        <p:xfrm>
          <a:off x="486698" y="2107692"/>
          <a:ext cx="8171528" cy="255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8484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23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5" y="1095172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486697" y="471951"/>
            <a:ext cx="6939116" cy="762490"/>
          </a:xfrm>
          <a:prstGeom prst="rect">
            <a:avLst/>
          </a:prstGeom>
        </p:spPr>
        <p:txBody>
          <a:bodyPr spcFirstLastPara="1" vert="horz" lIns="91425" tIns="91425" rIns="91425" bIns="91425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th-TH" sz="3200" b="1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 (</a:t>
            </a:r>
            <a:r>
              <a:rPr lang="en-US" sz="3200" b="1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Outcome)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321550"/>
            <a:ext cx="9144312" cy="3821950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26" name="TextBox 7">
            <a:extLst>
              <a:ext uri="{FF2B5EF4-FFF2-40B4-BE49-F238E27FC236}">
                <a16:creationId xmlns:a16="http://schemas.microsoft.com/office/drawing/2014/main" id="{224DC295-7170-8FCA-0E53-C2533653D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801596"/>
              </p:ext>
            </p:extLst>
          </p:nvPr>
        </p:nvGraphicFramePr>
        <p:xfrm>
          <a:off x="486698" y="2107692"/>
          <a:ext cx="8171528" cy="255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950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2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002264"/>
            <a:ext cx="3027759" cy="3141237"/>
          </a:xfrm>
          <a:prstGeom prst="rect">
            <a:avLst/>
          </a:prstGeom>
        </p:spPr>
      </p:pic>
      <p:pic>
        <p:nvPicPr>
          <p:cNvPr id="243" name="Picture 23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246" name="Oval 23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2" name="Picture 23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1"/>
            <a:ext cx="1202540" cy="856055"/>
          </a:xfrm>
          <a:prstGeom prst="rect">
            <a:avLst/>
          </a:prstGeom>
        </p:spPr>
      </p:pic>
      <p:pic>
        <p:nvPicPr>
          <p:cNvPr id="258" name="Picture 23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4572001"/>
            <a:ext cx="745301" cy="571500"/>
          </a:xfrm>
          <a:prstGeom prst="rect">
            <a:avLst/>
          </a:prstGeom>
        </p:spPr>
      </p:pic>
      <p:sp>
        <p:nvSpPr>
          <p:cNvPr id="264" name="Rectangle 23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4" name="Picture 225" descr="โรงกลั่นน้ำมันกับท้องฟ้าสีน้ำเงิน">
            <a:extLst>
              <a:ext uri="{FF2B5EF4-FFF2-40B4-BE49-F238E27FC236}">
                <a16:creationId xmlns:a16="http://schemas.microsoft.com/office/drawing/2014/main" id="{8BE85D5E-3D46-C923-E047-700ED0B414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796" r="-2" b="-2"/>
          <a:stretch/>
        </p:blipFill>
        <p:spPr>
          <a:xfrm>
            <a:off x="21" y="-51761"/>
            <a:ext cx="9143752" cy="3765180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7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5" y="2815272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276" name="Freeform: Shape 24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41650"/>
            <a:ext cx="9144000" cy="2101851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2"/>
          </a:p>
        </p:txBody>
      </p:sp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477688" y="3640759"/>
            <a:ext cx="7805701" cy="65102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defTabSz="457198"/>
            <a:r>
              <a:rPr lang="en-US" sz="3200" b="1" dirty="0" err="1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r>
              <a:rPr lang="en-US" sz="3200" b="1" dirty="0">
                <a:solidFill>
                  <a:srgbClr val="EBEBE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(Impact)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6BDF8-F90F-4075-B351-A5005FF17975}"/>
              </a:ext>
            </a:extLst>
          </p:cNvPr>
          <p:cNvSpPr txBox="1"/>
          <p:nvPr/>
        </p:nvSpPr>
        <p:spPr>
          <a:xfrm>
            <a:off x="4209489" y="567683"/>
            <a:ext cx="45293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Courier New" panose="02070309020205020404" pitchFamily="49" charset="0"/>
              <a:buChar char="o"/>
              <a:defRPr/>
            </a:pPr>
            <a:r>
              <a:rPr lang="th-TH" sz="2400" b="1" spc="-3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โรงงานในกลุ่มอุตสาหกรรม มีกำไรเพิ่มขึ้น 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Courier New" panose="02070309020205020404" pitchFamily="49" charset="0"/>
              <a:buChar char="o"/>
              <a:defRPr/>
            </a:pPr>
            <a:r>
              <a:rPr lang="th-TH" sz="2400" b="1" spc="-3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ภาครัฐสามารถวิเคราะห์ข้อมูลภาพรวมการจัดการกากอุตสาหกรรมร่วมกัน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Courier New" panose="02070309020205020404" pitchFamily="49" charset="0"/>
              <a:buChar char="o"/>
              <a:defRPr/>
            </a:pPr>
            <a:r>
              <a:rPr lang="th-TH" sz="2400" b="1" spc="-3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ลดปริมาณการฝังกลบของเสียจากอุตสาหกรรม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Courier New" panose="02070309020205020404" pitchFamily="49" charset="0"/>
              <a:buChar char="o"/>
              <a:defRPr/>
            </a:pPr>
            <a:r>
              <a:rPr lang="th-TH" sz="2400" b="1" spc="-3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ลดผลกระทบต่อสิ่งแวดล้อมจากการจัดการกากฯ    ที่ไม่เหมาะสม</a:t>
            </a:r>
          </a:p>
          <a:p>
            <a:pPr marL="342900" indent="-342900">
              <a:spcAft>
                <a:spcPts val="600"/>
              </a:spcAft>
              <a:buClr>
                <a:srgbClr val="FFFF00"/>
              </a:buClr>
              <a:buFont typeface="Courier New" panose="02070309020205020404" pitchFamily="49" charset="0"/>
              <a:buChar char="o"/>
              <a:defRPr/>
            </a:pPr>
            <a:r>
              <a:rPr lang="th-TH" sz="2400" b="1" spc="-3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ส่งเสริมการหมุนเวียนใช้ประโยชน์กากของเสีย    และลดปริมาณของเสียที่ต้องกำจัดตามแนวคิดเศรษฐกิจหมุนเวียน</a:t>
            </a:r>
          </a:p>
        </p:txBody>
      </p:sp>
    </p:spTree>
    <p:extLst>
      <p:ext uri="{BB962C8B-B14F-4D97-AF65-F5344CB8AC3E}">
        <p14:creationId xmlns:p14="http://schemas.microsoft.com/office/powerpoint/2010/main" val="144349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3968" y="715594"/>
            <a:ext cx="4320480" cy="1990613"/>
          </a:xfrm>
        </p:spPr>
        <p:txBody>
          <a:bodyPr/>
          <a:lstStyle/>
          <a:p>
            <a:pPr algn="l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ในประเทศไทย</a:t>
            </a:r>
            <a:b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ข้อมูลจาก กรอ. </a:t>
            </a:r>
            <a:b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การสำรวจข้อมูล</a:t>
            </a:r>
            <a:b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แหล่งข้อมูลเปิดอื่น ๆ</a:t>
            </a:r>
            <a:endParaRPr lang="en-US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4" name="Google Shape;224;p29"/>
          <p:cNvSpPr txBox="1">
            <a:spLocks noGrp="1"/>
          </p:cNvSpPr>
          <p:nvPr>
            <p:ph type="title" idx="2"/>
          </p:nvPr>
        </p:nvSpPr>
        <p:spPr>
          <a:xfrm>
            <a:off x="868831" y="2012660"/>
            <a:ext cx="2887500" cy="13549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การรวบรวมข้อมูล</a:t>
            </a:r>
            <a:endParaRPr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83968" y="2931790"/>
            <a:ext cx="39008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7316F"/>
              </a:buClr>
              <a:buSzPts val="3600"/>
            </a:pPr>
            <a:r>
              <a:rPr lang="th-TH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Montserrat"/>
              </a:rPr>
              <a:t>ต่างประเทศ</a:t>
            </a:r>
          </a:p>
          <a:p>
            <a:pPr>
              <a:buClr>
                <a:srgbClr val="27316F"/>
              </a:buClr>
              <a:buSzPts val="3600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Montserrat"/>
              </a:rPr>
              <a:t>-</a:t>
            </a:r>
            <a:r>
              <a:rPr lang="th-TH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Montserrat"/>
              </a:rPr>
              <a:t> ทบทวนวรรณกรรม</a:t>
            </a:r>
            <a:b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Montserrat"/>
              </a:rPr>
            </a:b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Montserrat"/>
              </a:rPr>
              <a:t>- </a:t>
            </a:r>
            <a:r>
              <a:rPr lang="th-TH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Montserrat"/>
              </a:rPr>
              <a:t>ข้อมูลการจัดการของเสียเชิงพาณิชย์</a:t>
            </a:r>
            <a:b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Montserrat"/>
              </a:rPr>
            </a:b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587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subTitle" idx="3"/>
          </p:nvPr>
        </p:nvSpPr>
        <p:spPr>
          <a:xfrm>
            <a:off x="5909100" y="1632191"/>
            <a:ext cx="3053700" cy="359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WP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4"/>
          </p:nvPr>
        </p:nvSpPr>
        <p:spPr>
          <a:xfrm>
            <a:off x="5909100" y="3048632"/>
            <a:ext cx="3234900" cy="359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WP</a:t>
            </a:r>
            <a:endParaRPr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5"/>
          </p:nvPr>
        </p:nvSpPr>
        <p:spPr>
          <a:xfrm>
            <a:off x="5909101" y="3435846"/>
            <a:ext cx="2911472" cy="14198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จากการสำรวจข้อมูล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WP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30 บริษัทในกลุ่มฯ</a:t>
            </a:r>
            <a:b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994676" y="1535675"/>
            <a:ext cx="2700900" cy="230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ข้อมูลในประเทศไทย</a:t>
            </a:r>
            <a:endParaRPr sz="5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6" name="Google Shape;236;p30"/>
          <p:cNvSpPr txBox="1">
            <a:spLocks noGrp="1"/>
          </p:cNvSpPr>
          <p:nvPr>
            <p:ph type="title" idx="4294967295"/>
          </p:nvPr>
        </p:nvSpPr>
        <p:spPr>
          <a:xfrm>
            <a:off x="8323264" y="436563"/>
            <a:ext cx="820737" cy="8207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40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endParaRPr sz="4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title" idx="4294967295"/>
          </p:nvPr>
        </p:nvSpPr>
        <p:spPr>
          <a:xfrm>
            <a:off x="8323264" y="1841501"/>
            <a:ext cx="820737" cy="8207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40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endParaRPr sz="4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title" idx="4294967295"/>
          </p:nvPr>
        </p:nvSpPr>
        <p:spPr>
          <a:xfrm>
            <a:off x="8330536" y="2966843"/>
            <a:ext cx="820737" cy="8207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endParaRPr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1"/>
          </p:nvPr>
        </p:nvSpPr>
        <p:spPr>
          <a:xfrm>
            <a:off x="5909100" y="15937"/>
            <a:ext cx="3234900" cy="359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WG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2"/>
          </p:nvPr>
        </p:nvSpPr>
        <p:spPr>
          <a:xfrm>
            <a:off x="5909100" y="614700"/>
            <a:ext cx="2700900" cy="13563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กนอ.</a:t>
            </a:r>
            <a:b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4887650" y="1841095"/>
            <a:ext cx="821100" cy="821100"/>
          </a:xfrm>
          <a:prstGeom prst="round1Rect">
            <a:avLst>
              <a:gd name="adj" fmla="val 16667"/>
            </a:avLst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4887650" y="429141"/>
            <a:ext cx="821100" cy="821100"/>
          </a:xfrm>
          <a:prstGeom prst="round1Rect">
            <a:avLst>
              <a:gd name="adj" fmla="val 16667"/>
            </a:avLst>
          </a:prstGeom>
          <a:solidFill>
            <a:srgbClr val="FB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4887650" y="3246145"/>
            <a:ext cx="821100" cy="8211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Google Shape;230;p30">
            <a:extLst>
              <a:ext uri="{FF2B5EF4-FFF2-40B4-BE49-F238E27FC236}">
                <a16:creationId xmlns:a16="http://schemas.microsoft.com/office/drawing/2014/main" id="{BB8653C1-1497-4BEE-A756-829F9A6D6CBB}"/>
              </a:ext>
            </a:extLst>
          </p:cNvPr>
          <p:cNvSpPr txBox="1">
            <a:spLocks/>
          </p:cNvSpPr>
          <p:nvPr/>
        </p:nvSpPr>
        <p:spPr>
          <a:xfrm>
            <a:off x="5909100" y="2011912"/>
            <a:ext cx="2700900" cy="135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Clr>
                <a:srgbClr val="000000"/>
              </a:buClr>
              <a:buSzPts val="1100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 กนอ.</a:t>
            </a:r>
            <a:b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 2561 - 2564</a:t>
            </a:r>
          </a:p>
        </p:txBody>
      </p:sp>
    </p:spTree>
    <p:extLst>
      <p:ext uri="{BB962C8B-B14F-4D97-AF65-F5344CB8AC3E}">
        <p14:creationId xmlns:p14="http://schemas.microsoft.com/office/powerpoint/2010/main" val="3947716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942</TotalTime>
  <Words>2287</Words>
  <Application>Microsoft Office PowerPoint</Application>
  <PresentationFormat>On-screen Show (16:9)</PresentationFormat>
  <Paragraphs>594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TH SarabunPSK</vt:lpstr>
      <vt:lpstr>Calibri</vt:lpstr>
      <vt:lpstr>Wingdings 3</vt:lpstr>
      <vt:lpstr>Century Gothic</vt:lpstr>
      <vt:lpstr>Calibri Light</vt:lpstr>
      <vt:lpstr>Montserrat</vt:lpstr>
      <vt:lpstr>Arial</vt:lpstr>
      <vt:lpstr>Wingdings</vt:lpstr>
      <vt:lpstr>TH Sarabun New</vt:lpstr>
      <vt:lpstr>Courier New</vt:lpstr>
      <vt:lpstr>Ion</vt:lpstr>
      <vt:lpstr>ธีมของ Office</vt:lpstr>
      <vt:lpstr>สัมมนาระดมความคิดเห็นเพื่อออกแบบระบบการใช้งานเว็บไซต์ฐานข้อมูล การจัดการกากอุตสาหกรรม ครั้งที่ 1  โครงการแนวทางการจัดการกากอุตสาหกรรม เพื่อเศรษฐกิจหมุนเวียน</vt:lpstr>
      <vt:lpstr>PowerPoint Presentation</vt:lpstr>
      <vt:lpstr>Agenda</vt:lpstr>
      <vt:lpstr>  วัตถุประสงค์</vt:lpstr>
      <vt:lpstr>ผลผลิต (Output)</vt:lpstr>
      <vt:lpstr>ผลลัพธ์ (Outcome)</vt:lpstr>
      <vt:lpstr>ผลกระทบ (Impact)</vt:lpstr>
      <vt:lpstr>ในประเทศไทย - ข้อมูลจาก กรอ.  - การสำรวจข้อมูล - แหล่งข้อมูลเปิดอื่น ๆ</vt:lpstr>
      <vt:lpstr>ข้อมูลในประเทศไทย</vt:lpstr>
      <vt:lpstr>ตารางขอข้อมูลการจัดการกากอุตสาหกรรม พ.ศ. 2561-2564 จาก กนอ.</vt:lpstr>
      <vt:lpstr>แบบประเมินผู้รับบำบัดกำจัดของเสีย  พ.ศ. 2564 ที่จะทำการขอข้อมูลจากกลุ่มฯ</vt:lpstr>
      <vt:lpstr>ข้อตกลงการรักษาความลับ</vt:lpstr>
      <vt:lpstr>แผนการดำเนินงาน</vt:lpstr>
      <vt:lpstr>แผนการดำเนินงาน</vt:lpstr>
      <vt:lpstr>แผนการทบทวนวรรณกรรม และการวิเคราะห์ข้อมูล</vt:lpstr>
      <vt:lpstr>แผนการทบทวนวรรณกรรม และการวิเคราะห์ข้อมูล</vt:lpstr>
      <vt:lpstr>แผนการทบทวนวรรณกรรม และการวิเคราะห์ข้อมูล</vt:lpstr>
      <vt:lpstr>แผนการทบทวนวรรณกรรม และการวิเคราะห์ข้อมูล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 แนวทางการจัดการกากอุตสาหกรรม เพื่อเศรษฐกิจหมุนเวียน (HSM-Petromat-FTI)</dc:title>
  <dc:creator>User</dc:creator>
  <cp:lastModifiedBy>Hathaikarn Manuspiya</cp:lastModifiedBy>
  <cp:revision>61</cp:revision>
  <dcterms:modified xsi:type="dcterms:W3CDTF">2022-07-08T00:42:09Z</dcterms:modified>
</cp:coreProperties>
</file>